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462" r:id="rId2"/>
    <p:sldId id="463" r:id="rId3"/>
    <p:sldId id="464" r:id="rId4"/>
    <p:sldId id="466" r:id="rId5"/>
    <p:sldId id="467" r:id="rId6"/>
    <p:sldId id="468" r:id="rId7"/>
    <p:sldId id="348" r:id="rId8"/>
    <p:sldId id="465" r:id="rId9"/>
    <p:sldId id="469" r:id="rId10"/>
    <p:sldId id="470" r:id="rId11"/>
    <p:sldId id="471" r:id="rId12"/>
    <p:sldId id="472" r:id="rId13"/>
    <p:sldId id="473" r:id="rId14"/>
    <p:sldId id="474" r:id="rId15"/>
    <p:sldId id="475" r:id="rId16"/>
    <p:sldId id="476" r:id="rId17"/>
    <p:sldId id="477" r:id="rId18"/>
    <p:sldId id="479" r:id="rId19"/>
    <p:sldId id="480" r:id="rId20"/>
    <p:sldId id="481" r:id="rId21"/>
    <p:sldId id="488" r:id="rId22"/>
    <p:sldId id="482" r:id="rId23"/>
    <p:sldId id="483" r:id="rId24"/>
    <p:sldId id="484" r:id="rId25"/>
    <p:sldId id="485" r:id="rId26"/>
    <p:sldId id="486" r:id="rId27"/>
    <p:sldId id="487" r:id="rId28"/>
    <p:sldId id="444" r:id="rId29"/>
    <p:sldId id="313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6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743" autoAdjust="0"/>
    <p:restoredTop sz="90409" autoAdjust="0"/>
  </p:normalViewPr>
  <p:slideViewPr>
    <p:cSldViewPr>
      <p:cViewPr>
        <p:scale>
          <a:sx n="73" d="100"/>
          <a:sy n="73" d="100"/>
        </p:scale>
        <p:origin x="-157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B3A156-1B31-477D-B621-735BCC7DBEC3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Giáo viên: Phan Tấn Tài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999AE6-3411-4801-A582-2FC6263D30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09453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B7AAAB-F4A3-4620-ADBD-201FA00F6D1F}" type="datetimeFigureOut">
              <a:rPr lang="vi-VN" smtClean="0"/>
              <a:t>03/12/2019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vi-VN"/>
              <a:t>Giáo viên: Phan Tấn Tài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260819-D496-4644-8879-0A1EA7C8764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3983350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3983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8D18BA8-9602-4A0F-8866-27C61089D373}" type="slidenum">
              <a:rPr lang="en-US" altLang="en-US" sz="1200"/>
              <a:pPr/>
              <a:t>19</a:t>
            </a:fld>
            <a:endParaRPr lang="en-US" altLang="en-US" sz="120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5472184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10AB630-9A10-4F45-9BDC-5D184A14CCF8}" type="slidenum">
              <a:rPr lang="en-US" altLang="en-US" sz="1200"/>
              <a:pPr/>
              <a:t>20</a:t>
            </a:fld>
            <a:endParaRPr lang="en-US" altLang="en-US" sz="120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6278200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310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CC711AA-00E9-4841-94B6-6A0F910B2DC3}" type="slidenum">
              <a:rPr lang="en-US" altLang="en-US" sz="1200"/>
              <a:pPr/>
              <a:t>9</a:t>
            </a:fld>
            <a:endParaRPr lang="en-US" altLang="en-US" sz="120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3962528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06769C8-EE9F-4FA0-BFBD-E8F2ADBD232C}" type="slidenum">
              <a:rPr lang="en-US" altLang="en-US" sz="1200"/>
              <a:pPr/>
              <a:t>11</a:t>
            </a:fld>
            <a:endParaRPr lang="en-US" altLang="en-US" sz="120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3415767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8AC2BD6-D4FA-4930-9348-1C4CC760F2A1}" type="slidenum">
              <a:rPr lang="en-US" altLang="en-US" sz="1200"/>
              <a:pPr/>
              <a:t>12</a:t>
            </a:fld>
            <a:endParaRPr lang="en-US" altLang="en-US" sz="120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0672049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3B300A5-A9F8-4736-8CE1-96B5E019A332}" type="slidenum">
              <a:rPr lang="en-US" altLang="en-US" sz="1200"/>
              <a:pPr/>
              <a:t>13</a:t>
            </a:fld>
            <a:endParaRPr lang="en-US" altLang="en-US" sz="120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5883958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250814A-C3C8-4141-A606-03C57C2DF03E}" type="slidenum">
              <a:rPr lang="en-US" altLang="en-US" sz="1200"/>
              <a:pPr/>
              <a:t>14</a:t>
            </a:fld>
            <a:endParaRPr lang="en-US" altLang="en-US" sz="120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8451087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CACDC05-BEA4-4E6F-8FEB-F832834D1FA6}" type="slidenum">
              <a:rPr lang="en-US" altLang="en-US" sz="1200"/>
              <a:pPr/>
              <a:t>16</a:t>
            </a:fld>
            <a:endParaRPr lang="en-US" altLang="en-US" sz="120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4774630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9606C5A-F0E3-44C2-B04E-8FFEF348EA77}" type="slidenum">
              <a:rPr lang="en-US" altLang="en-US" sz="1200"/>
              <a:pPr/>
              <a:t>17</a:t>
            </a:fld>
            <a:endParaRPr lang="en-US" altLang="en-US" sz="120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3415726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50C55-F617-489F-BB83-A653DCE04916}" type="datetime1">
              <a:rPr lang="en-US" smtClean="0"/>
              <a:t>12/3/2019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Giáo viên: Phan Tấn Tài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C9FE9-3601-4E6E-923F-B2058B4A8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332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E8AB2-B2D3-4A1E-966C-A6E65C3ACF36}" type="datetime1">
              <a:rPr lang="en-US" smtClean="0"/>
              <a:t>12/3/2019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Giáo viên: Phan Tấn Tài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C9FE9-3601-4E6E-923F-B2058B4A8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895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DB50E-09C8-4827-83B0-CB70CF70DB69}" type="datetime1">
              <a:rPr lang="en-US" smtClean="0"/>
              <a:t>12/3/2019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Giáo viên: Phan Tấn Tài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C9FE9-3601-4E6E-923F-B2058B4A8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1179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CEE0AA-5AB1-4406-88C6-D1F7EB83FF9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27737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255D6F8B-2807-44F4-BA2F-C2252D8EDB6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9688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85DC1-0932-4B41-95A8-1496E6F0D6B6}" type="datetime1">
              <a:rPr lang="en-US" smtClean="0"/>
              <a:t>12/3/2019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Giáo viên: Phan Tấn Tài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C9FE9-3601-4E6E-923F-B2058B4A8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993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9BAAC-D7E2-4565-9600-339BA6B1B575}" type="datetime1">
              <a:rPr lang="en-US" smtClean="0"/>
              <a:t>12/3/2019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Giáo viên: Phan Tấn Tài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C9FE9-3601-4E6E-923F-B2058B4A8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721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168BF-F77E-4728-95F9-4836540BCCCF}" type="datetime1">
              <a:rPr lang="en-US" smtClean="0"/>
              <a:t>12/3/2019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Giáo viên: Phan Tấn Tài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C9FE9-3601-4E6E-923F-B2058B4A8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167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36B5D-D98E-4899-8C0D-A69852C71FEA}" type="datetime1">
              <a:rPr lang="en-US" smtClean="0"/>
              <a:t>12/3/2019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Giáo viên: Phan Tấn Tài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C9FE9-3601-4E6E-923F-B2058B4A8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764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C1637-85E6-4F3D-ADA0-92D50CA4C013}" type="datetime1">
              <a:rPr lang="en-US" smtClean="0"/>
              <a:t>12/3/2019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Giáo viên: Phan Tấn Tài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C9FE9-3601-4E6E-923F-B2058B4A8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706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992AE-1A7C-44E8-8BA9-BFB5AF7B47B5}" type="datetime1">
              <a:rPr lang="en-US" smtClean="0"/>
              <a:t>12/3/2019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Giáo viên: Phan Tấn Tài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C9FE9-3601-4E6E-923F-B2058B4A8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679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55556-0A38-4A2C-A900-E92728680A62}" type="datetime1">
              <a:rPr lang="en-US" smtClean="0"/>
              <a:t>12/3/2019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Giáo viên: Phan Tấn Tài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C9FE9-3601-4E6E-923F-B2058B4A8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93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CB98D-1D69-4970-BC0E-D620F51F099C}" type="datetime1">
              <a:rPr lang="en-US" smtClean="0"/>
              <a:t>12/3/2019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Giáo viên: Phan Tấn Tài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C9FE9-3601-4E6E-923F-B2058B4A8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186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93440F-8E2B-4BE9-8F96-0062939A9471}" type="datetime1">
              <a:rPr lang="en-US" smtClean="0"/>
              <a:t>12/3/2019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Giáo viên: Phan Tấn Tài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FC9FE9-3601-4E6E-923F-B2058B4A8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94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13" Type="http://schemas.openxmlformats.org/officeDocument/2006/relationships/image" Target="../media/image10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wmf"/><Relationship Id="rId12" Type="http://schemas.openxmlformats.org/officeDocument/2006/relationships/image" Target="../media/image9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gif"/><Relationship Id="rId11" Type="http://schemas.openxmlformats.org/officeDocument/2006/relationships/image" Target="../media/image8.png"/><Relationship Id="rId5" Type="http://schemas.openxmlformats.org/officeDocument/2006/relationships/image" Target="../media/image2.gif"/><Relationship Id="rId10" Type="http://schemas.openxmlformats.org/officeDocument/2006/relationships/image" Target="../media/image7.jpe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hyperlink" Target="../Desktop/Paint.lnk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ADMIN\Desktop\Paint%20(2).lnk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file:///C:\Documents%20and%20Settings\Administrator\Desktop\Paint%20(2).lnk" TargetMode="Externa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file:///C:\Documents%20and%20Settings\Administrator\Desktop\Paint%20(2).lnk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gif"/><Relationship Id="rId4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" Target="slide20.xml"/><Relationship Id="rId1" Type="http://schemas.openxmlformats.org/officeDocument/2006/relationships/slideLayout" Target="../slideLayouts/slideLayout7.xml"/><Relationship Id="rId5" Type="http://schemas.openxmlformats.org/officeDocument/2006/relationships/slide" Target="slide22.xml"/><Relationship Id="rId4" Type="http://schemas.openxmlformats.org/officeDocument/2006/relationships/slide" Target="slide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3.xml"/><Relationship Id="rId6" Type="http://schemas.openxmlformats.org/officeDocument/2006/relationships/slide" Target="slide19.xml"/><Relationship Id="rId5" Type="http://schemas.openxmlformats.org/officeDocument/2006/relationships/image" Target="../media/image26.png"/><Relationship Id="rId4" Type="http://schemas.openxmlformats.org/officeDocument/2006/relationships/image" Target="../media/image37.gi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38.gif"/><Relationship Id="rId7" Type="http://schemas.openxmlformats.org/officeDocument/2006/relationships/image" Target="../media/image41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0.jpeg"/><Relationship Id="rId5" Type="http://schemas.openxmlformats.org/officeDocument/2006/relationships/image" Target="../media/image39.png"/><Relationship Id="rId10" Type="http://schemas.openxmlformats.org/officeDocument/2006/relationships/slide" Target="slide27.xml"/><Relationship Id="rId4" Type="http://schemas.openxmlformats.org/officeDocument/2006/relationships/image" Target="../media/image37.gif"/><Relationship Id="rId9" Type="http://schemas.openxmlformats.org/officeDocument/2006/relationships/slide" Target="slide2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7" Type="http://schemas.openxmlformats.org/officeDocument/2006/relationships/image" Target="../media/image3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7.gif"/><Relationship Id="rId5" Type="http://schemas.openxmlformats.org/officeDocument/2006/relationships/image" Target="../media/image38.gif"/><Relationship Id="rId4" Type="http://schemas.openxmlformats.org/officeDocument/2006/relationships/slide" Target="slide2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2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slide" Target="slide19.xml"/><Relationship Id="rId7" Type="http://schemas.openxmlformats.org/officeDocument/2006/relationships/image" Target="../media/image3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7.gif"/><Relationship Id="rId5" Type="http://schemas.openxmlformats.org/officeDocument/2006/relationships/image" Target="../media/image38.gif"/><Relationship Id="rId10" Type="http://schemas.openxmlformats.org/officeDocument/2006/relationships/image" Target="../media/image45.png"/><Relationship Id="rId4" Type="http://schemas.openxmlformats.org/officeDocument/2006/relationships/slide" Target="slide27.xml"/><Relationship Id="rId9" Type="http://schemas.openxmlformats.org/officeDocument/2006/relationships/image" Target="../media/image44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54.gif"/><Relationship Id="rId3" Type="http://schemas.openxmlformats.org/officeDocument/2006/relationships/audio" Target="../media/media2.mp3"/><Relationship Id="rId7" Type="http://schemas.openxmlformats.org/officeDocument/2006/relationships/image" Target="../media/image48.png"/><Relationship Id="rId12" Type="http://schemas.openxmlformats.org/officeDocument/2006/relationships/image" Target="../media/image53.wmf"/><Relationship Id="rId17" Type="http://schemas.openxmlformats.org/officeDocument/2006/relationships/image" Target="../media/image10.png"/><Relationship Id="rId2" Type="http://schemas.microsoft.com/office/2007/relationships/media" Target="../media/media2.mp3"/><Relationship Id="rId16" Type="http://schemas.openxmlformats.org/officeDocument/2006/relationships/image" Target="../media/image57.gif"/><Relationship Id="rId1" Type="http://schemas.openxmlformats.org/officeDocument/2006/relationships/audio" Target="123.mp3" TargetMode="External"/><Relationship Id="rId6" Type="http://schemas.openxmlformats.org/officeDocument/2006/relationships/image" Target="../media/image47.gif"/><Relationship Id="rId11" Type="http://schemas.openxmlformats.org/officeDocument/2006/relationships/image" Target="../media/image52.gif"/><Relationship Id="rId5" Type="http://schemas.openxmlformats.org/officeDocument/2006/relationships/image" Target="../media/image46.gif"/><Relationship Id="rId15" Type="http://schemas.openxmlformats.org/officeDocument/2006/relationships/image" Target="../media/image56.gif"/><Relationship Id="rId10" Type="http://schemas.openxmlformats.org/officeDocument/2006/relationships/image" Target="../media/image51.gif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50.png"/><Relationship Id="rId14" Type="http://schemas.openxmlformats.org/officeDocument/2006/relationships/image" Target="../media/image55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3" Type="http://schemas.openxmlformats.org/officeDocument/2006/relationships/image" Target="../media/image15.png"/><Relationship Id="rId7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gif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0" y="0"/>
            <a:ext cx="9372600" cy="7086600"/>
            <a:chOff x="0" y="-10"/>
            <a:chExt cx="5760" cy="4330"/>
          </a:xfrm>
        </p:grpSpPr>
        <p:pic>
          <p:nvPicPr>
            <p:cNvPr id="2077" name="Picture 25" descr="Animate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-5400000">
              <a:off x="-2109" y="2109"/>
              <a:ext cx="4294" cy="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78" name="Picture 26" descr="Animate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0" y="4220"/>
              <a:ext cx="5760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79" name="Picture 27" descr="Animate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-5400000">
              <a:off x="3576" y="2103"/>
              <a:ext cx="4294" cy="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80" name="Picture 28" descr="Animate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0" y="-10"/>
              <a:ext cx="5760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051" name="Picture 32" descr="floral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27951" y="1094026"/>
            <a:ext cx="822325" cy="84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33" descr="floral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940675" y="1211263"/>
            <a:ext cx="822325" cy="84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527" name="AutoShape 39"/>
          <p:cNvSpPr>
            <a:spLocks noChangeArrowheads="1"/>
          </p:cNvSpPr>
          <p:nvPr/>
        </p:nvSpPr>
        <p:spPr bwMode="auto">
          <a:xfrm>
            <a:off x="2819400" y="3124200"/>
            <a:ext cx="304800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63528" name="AutoShape 40"/>
          <p:cNvSpPr>
            <a:spLocks noChangeArrowheads="1"/>
          </p:cNvSpPr>
          <p:nvPr/>
        </p:nvSpPr>
        <p:spPr bwMode="auto">
          <a:xfrm>
            <a:off x="2971800" y="2989263"/>
            <a:ext cx="385763" cy="439737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63529" name="AutoShape 41"/>
          <p:cNvSpPr>
            <a:spLocks noChangeArrowheads="1"/>
          </p:cNvSpPr>
          <p:nvPr/>
        </p:nvSpPr>
        <p:spPr bwMode="auto">
          <a:xfrm>
            <a:off x="2895600" y="2286000"/>
            <a:ext cx="304800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63530" name="AutoShape 42"/>
          <p:cNvSpPr>
            <a:spLocks noChangeArrowheads="1"/>
          </p:cNvSpPr>
          <p:nvPr/>
        </p:nvSpPr>
        <p:spPr bwMode="auto">
          <a:xfrm>
            <a:off x="3200400" y="2590800"/>
            <a:ext cx="304800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63531" name="AutoShape 43"/>
          <p:cNvSpPr>
            <a:spLocks noChangeArrowheads="1"/>
          </p:cNvSpPr>
          <p:nvPr/>
        </p:nvSpPr>
        <p:spPr bwMode="auto">
          <a:xfrm>
            <a:off x="3505200" y="2438400"/>
            <a:ext cx="304800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63532" name="AutoShape 44"/>
          <p:cNvSpPr>
            <a:spLocks noChangeArrowheads="1"/>
          </p:cNvSpPr>
          <p:nvPr/>
        </p:nvSpPr>
        <p:spPr bwMode="auto">
          <a:xfrm>
            <a:off x="3200400" y="2209800"/>
            <a:ext cx="385763" cy="439738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63533" name="AutoShape 45"/>
          <p:cNvSpPr>
            <a:spLocks noChangeArrowheads="1"/>
          </p:cNvSpPr>
          <p:nvPr/>
        </p:nvSpPr>
        <p:spPr bwMode="auto">
          <a:xfrm>
            <a:off x="4262438" y="3675063"/>
            <a:ext cx="385762" cy="439737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63534" name="AutoShape 46"/>
          <p:cNvSpPr>
            <a:spLocks noChangeArrowheads="1"/>
          </p:cNvSpPr>
          <p:nvPr/>
        </p:nvSpPr>
        <p:spPr bwMode="auto">
          <a:xfrm>
            <a:off x="4872038" y="3903663"/>
            <a:ext cx="385762" cy="439737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63535" name="AutoShape 47"/>
          <p:cNvSpPr>
            <a:spLocks noChangeArrowheads="1"/>
          </p:cNvSpPr>
          <p:nvPr/>
        </p:nvSpPr>
        <p:spPr bwMode="auto">
          <a:xfrm>
            <a:off x="4033838" y="4132263"/>
            <a:ext cx="385762" cy="439737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63536" name="AutoShape 48"/>
          <p:cNvSpPr>
            <a:spLocks noChangeArrowheads="1"/>
          </p:cNvSpPr>
          <p:nvPr/>
        </p:nvSpPr>
        <p:spPr bwMode="auto">
          <a:xfrm>
            <a:off x="4491038" y="3294063"/>
            <a:ext cx="385762" cy="439737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63537" name="AutoShape 49"/>
          <p:cNvSpPr>
            <a:spLocks noChangeArrowheads="1"/>
          </p:cNvSpPr>
          <p:nvPr/>
        </p:nvSpPr>
        <p:spPr bwMode="auto">
          <a:xfrm>
            <a:off x="4038600" y="3657600"/>
            <a:ext cx="304800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63538" name="AutoShape 50"/>
          <p:cNvSpPr>
            <a:spLocks noChangeArrowheads="1"/>
          </p:cNvSpPr>
          <p:nvPr/>
        </p:nvSpPr>
        <p:spPr bwMode="auto">
          <a:xfrm>
            <a:off x="4572000" y="3657600"/>
            <a:ext cx="304800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63539" name="AutoShape 51"/>
          <p:cNvSpPr>
            <a:spLocks noChangeArrowheads="1"/>
          </p:cNvSpPr>
          <p:nvPr/>
        </p:nvSpPr>
        <p:spPr bwMode="auto">
          <a:xfrm>
            <a:off x="4419600" y="4114800"/>
            <a:ext cx="304800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63540" name="AutoShape 52"/>
          <p:cNvSpPr>
            <a:spLocks noChangeArrowheads="1"/>
          </p:cNvSpPr>
          <p:nvPr/>
        </p:nvSpPr>
        <p:spPr bwMode="auto">
          <a:xfrm>
            <a:off x="4876800" y="4191000"/>
            <a:ext cx="304800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63542" name="AutoShape 54"/>
          <p:cNvSpPr>
            <a:spLocks noChangeArrowheads="1"/>
          </p:cNvSpPr>
          <p:nvPr/>
        </p:nvSpPr>
        <p:spPr bwMode="auto">
          <a:xfrm>
            <a:off x="4267200" y="4572000"/>
            <a:ext cx="304800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pic>
        <p:nvPicPr>
          <p:cNvPr id="2068" name="Picture 5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962775" y="4191000"/>
            <a:ext cx="2181225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9" name="Picture 5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2213" y="4109168"/>
            <a:ext cx="2200275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0" name="Picture 58" descr="WhitecornerFlower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8913" y="48493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1" name="Picture 59" descr="three-violet-flowers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590800" y="5943600"/>
            <a:ext cx="4876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72" name="Rectangle 201"/>
          <p:cNvSpPr>
            <a:spLocks noChangeArrowheads="1"/>
          </p:cNvSpPr>
          <p:nvPr/>
        </p:nvSpPr>
        <p:spPr bwMode="auto">
          <a:xfrm>
            <a:off x="1410513" y="3391331"/>
            <a:ext cx="6553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MÔN : TIN </a:t>
            </a:r>
            <a:r>
              <a:rPr lang="en-US" alt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HỌC LỚP 3</a:t>
            </a:r>
            <a:endParaRPr lang="en-US" altLang="en-US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73" name="Picture 215" descr="WhitecornerFlower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848600" y="76200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74" name="TextBox 1"/>
          <p:cNvSpPr txBox="1">
            <a:spLocks noChangeArrowheads="1"/>
          </p:cNvSpPr>
          <p:nvPr/>
        </p:nvSpPr>
        <p:spPr bwMode="auto">
          <a:xfrm>
            <a:off x="1275051" y="1073101"/>
            <a:ext cx="7467599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en-US" sz="4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CHÀO MỪNG CÁC EM HỌC SINH ĐẾN VỚI TIẾT HỌC</a:t>
            </a:r>
            <a:endParaRPr lang="en-US" altLang="en-US" sz="4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53066">
            <a:off x="294859" y="1952051"/>
            <a:ext cx="1766438" cy="2351399"/>
          </a:xfrm>
          <a:prstGeom prst="rect">
            <a:avLst/>
          </a:prstGeom>
        </p:spPr>
      </p:pic>
      <p:pic>
        <p:nvPicPr>
          <p:cNvPr id="3" name="V.A – Thiếu Nhi Thế Giới Liên Hoan Bea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7239000" y="355355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49799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35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35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35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35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35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35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35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35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35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35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35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35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3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3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3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3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35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35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3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3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3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3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3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3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35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35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3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3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35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35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3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3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35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35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3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3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35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35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3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3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35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35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3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3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35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35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3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63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35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635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63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63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635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635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63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63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0"/>
                            </p:stCondLst>
                            <p:childTnLst>
                              <p:par>
                                <p:cTn id="9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4" dur="20120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Content Placeholder 4"/>
          <p:cNvSpPr>
            <a:spLocks noGrp="1"/>
          </p:cNvSpPr>
          <p:nvPr>
            <p:ph idx="1"/>
          </p:nvPr>
        </p:nvSpPr>
        <p:spPr>
          <a:xfrm>
            <a:off x="457200" y="2778836"/>
            <a:ext cx="7715250" cy="3347327"/>
          </a:xfrm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78529"/>
            <a:ext cx="9144000" cy="5279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6" name="TextBox 6"/>
          <p:cNvSpPr txBox="1">
            <a:spLocks noChangeArrowheads="1"/>
          </p:cNvSpPr>
          <p:nvPr/>
        </p:nvSpPr>
        <p:spPr bwMode="auto">
          <a:xfrm>
            <a:off x="2514600" y="4572000"/>
            <a:ext cx="30003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rgbClr val="FF0000"/>
                </a:solidFill>
              </a:rPr>
              <a:t>Phần mềm Paint</a:t>
            </a:r>
          </a:p>
        </p:txBody>
      </p:sp>
      <p:cxnSp>
        <p:nvCxnSpPr>
          <p:cNvPr id="33797" name="Straight Arrow Connector 10"/>
          <p:cNvCxnSpPr>
            <a:cxnSpLocks noChangeShapeType="1"/>
          </p:cNvCxnSpPr>
          <p:nvPr/>
        </p:nvCxnSpPr>
        <p:spPr bwMode="auto">
          <a:xfrm flipH="1">
            <a:off x="2057400" y="4953000"/>
            <a:ext cx="685800" cy="762000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801" name="Rectangle 9"/>
          <p:cNvSpPr>
            <a:spLocks noChangeArrowheads="1"/>
          </p:cNvSpPr>
          <p:nvPr/>
        </p:nvSpPr>
        <p:spPr bwMode="auto">
          <a:xfrm>
            <a:off x="1435894" y="5715000"/>
            <a:ext cx="785813" cy="762000"/>
          </a:xfrm>
          <a:prstGeom prst="rect">
            <a:avLst/>
          </a:prstGeom>
          <a:noFill/>
          <a:ln w="38100" algn="ctr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0" name="Text Box 11">
            <a:extLst>
              <a:ext uri="{FF2B5EF4-FFF2-40B4-BE49-F238E27FC236}">
                <a16:creationId xmlns="" xmlns:a16="http://schemas.microsoft.com/office/drawing/2014/main" id="{B0477B43-AE59-4CAC-B8FD-EDCEA06FBD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7256" y="527655"/>
            <a:ext cx="34144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2800" b="1" u="sng" dirty="0" err="1">
                <a:solidFill>
                  <a:srgbClr val="002060"/>
                </a:solidFill>
                <a:latin typeface="Times New Roman" pitchFamily="18" charset="0"/>
              </a:rPr>
              <a:t>Môn</a:t>
            </a:r>
            <a:r>
              <a:rPr lang="en-US" sz="2800" b="1" u="sng" dirty="0">
                <a:solidFill>
                  <a:srgbClr val="002060"/>
                </a:solidFill>
                <a:latin typeface="Times New Roman" pitchFamily="18" charset="0"/>
              </a:rPr>
              <a:t>: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 Tin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</a:rPr>
              <a:t>học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11" name="Text Box 11">
            <a:extLst>
              <a:ext uri="{FF2B5EF4-FFF2-40B4-BE49-F238E27FC236}">
                <a16:creationId xmlns="" xmlns:a16="http://schemas.microsoft.com/office/drawing/2014/main" id="{0386854F-D27D-4679-A7D4-31342BAA59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055309"/>
            <a:ext cx="92071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28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 1: 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LÀM QUEN VỚI PHẦN MỀM HỌC VẼ (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1)</a:t>
            </a:r>
            <a:endParaRPr lang="en-US" sz="28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Box 10">
            <a:extLst>
              <a:ext uri="{FF2B5EF4-FFF2-40B4-BE49-F238E27FC236}">
                <a16:creationId xmlns="" xmlns:a16="http://schemas.microsoft.com/office/drawing/2014/main" id="{81759B0C-4703-4478-847A-CE706C458D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3434" y="1"/>
            <a:ext cx="770342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05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11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2019</a:t>
            </a:r>
          </a:p>
        </p:txBody>
      </p:sp>
    </p:spTree>
    <p:extLst>
      <p:ext uri="{BB962C8B-B14F-4D97-AF65-F5344CB8AC3E}">
        <p14:creationId xmlns:p14="http://schemas.microsoft.com/office/powerpoint/2010/main" val="8413812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6" grpId="0"/>
      <p:bldP spid="3380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Box 6"/>
          <p:cNvSpPr txBox="1">
            <a:spLocks noChangeArrowheads="1"/>
          </p:cNvSpPr>
          <p:nvPr/>
        </p:nvSpPr>
        <p:spPr bwMode="auto">
          <a:xfrm>
            <a:off x="304800" y="2590800"/>
            <a:ext cx="5715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400">
                <a:solidFill>
                  <a:srgbClr val="CC00CC"/>
                </a:solidFill>
              </a:rPr>
              <a:t>A. HOẠT ĐỘNG CƠ BẢN</a:t>
            </a:r>
          </a:p>
        </p:txBody>
      </p:sp>
      <p:sp>
        <p:nvSpPr>
          <p:cNvPr id="34819" name="TextBox 8"/>
          <p:cNvSpPr txBox="1">
            <a:spLocks noChangeArrowheads="1"/>
          </p:cNvSpPr>
          <p:nvPr/>
        </p:nvSpPr>
        <p:spPr bwMode="auto">
          <a:xfrm>
            <a:off x="304800" y="3200400"/>
            <a:ext cx="44132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400">
                <a:solidFill>
                  <a:srgbClr val="0000FF"/>
                </a:solidFill>
              </a:rPr>
              <a:t>1) Giới thiệu phần mềm</a:t>
            </a:r>
            <a:r>
              <a:rPr lang="en-US" altLang="en-US" sz="2400" b="1">
                <a:solidFill>
                  <a:srgbClr val="FF0000"/>
                </a:solidFill>
              </a:rPr>
              <a:t> </a:t>
            </a:r>
            <a:r>
              <a:rPr lang="en-US" altLang="en-US" sz="2400">
                <a:solidFill>
                  <a:srgbClr val="FF0000"/>
                </a:solidFill>
              </a:rPr>
              <a:t>Paint</a:t>
            </a:r>
          </a:p>
        </p:txBody>
      </p:sp>
      <p:sp>
        <p:nvSpPr>
          <p:cNvPr id="34820" name="Rectangle 61"/>
          <p:cNvSpPr>
            <a:spLocks noChangeArrowheads="1"/>
          </p:cNvSpPr>
          <p:nvPr/>
        </p:nvSpPr>
        <p:spPr bwMode="auto">
          <a:xfrm>
            <a:off x="228600" y="1066800"/>
            <a:ext cx="891540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b="1">
                <a:solidFill>
                  <a:srgbClr val="FF0000"/>
                </a:solidFill>
              </a:rPr>
              <a:t>CHỦ ĐỀ 2: EM TẬP VẼ</a:t>
            </a:r>
          </a:p>
          <a:p>
            <a:pPr algn="ctr"/>
            <a:r>
              <a:rPr lang="en-US" altLang="en-US" b="1">
                <a:solidFill>
                  <a:srgbClr val="FF0000"/>
                </a:solidFill>
              </a:rPr>
              <a:t>BÀI 1:LÀM QUEN VỚI PHẦN MỀM HỌC VẼ(tiết 1) </a:t>
            </a:r>
          </a:p>
        </p:txBody>
      </p:sp>
      <p:sp>
        <p:nvSpPr>
          <p:cNvPr id="34821" name="Rectangle 61"/>
          <p:cNvSpPr>
            <a:spLocks noChangeArrowheads="1"/>
          </p:cNvSpPr>
          <p:nvPr/>
        </p:nvSpPr>
        <p:spPr bwMode="auto">
          <a:xfrm>
            <a:off x="0" y="609600"/>
            <a:ext cx="914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400" b="1" u="sng">
                <a:solidFill>
                  <a:srgbClr val="FF0000"/>
                </a:solidFill>
              </a:rPr>
              <a:t>TIN HỌC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448175"/>
            <a:ext cx="3648075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5638800" y="4524375"/>
            <a:ext cx="3505200" cy="13716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spcBef>
                <a:spcPct val="0"/>
              </a:spcBef>
              <a:defRPr/>
            </a:pP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Nháy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đúp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mềm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Paint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màn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nền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Destop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defRPr/>
            </a:pP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8206" name="Rectangle 3"/>
          <p:cNvSpPr txBox="1">
            <a:spLocks noChangeArrowheads="1"/>
          </p:cNvSpPr>
          <p:nvPr/>
        </p:nvSpPr>
        <p:spPr bwMode="auto">
          <a:xfrm>
            <a:off x="381000" y="3733800"/>
            <a:ext cx="8458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14350" indent="-5143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en-US" sz="2400">
                <a:cs typeface="Times New Roman" panose="02020603050405020304" pitchFamily="18" charset="0"/>
              </a:rPr>
              <a:t>a)</a:t>
            </a:r>
            <a:r>
              <a:rPr lang="en-US" altLang="en-US" sz="2400" b="1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rgbClr val="FF0000"/>
                </a:solidFill>
                <a:cs typeface="Times New Roman" panose="02020603050405020304" pitchFamily="18" charset="0"/>
              </a:rPr>
              <a:t>Paint</a:t>
            </a:r>
            <a:r>
              <a:rPr lang="en-US" altLang="en-US" sz="2400" b="1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>
                <a:cs typeface="Times New Roman" panose="02020603050405020304" pitchFamily="18" charset="0"/>
              </a:rPr>
              <a:t>là phần mềm giúp em vẽ các bức tranh trên máy tính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rot="10800000">
            <a:off x="4267200" y="4648200"/>
            <a:ext cx="1295400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Box 10">
            <a:extLst>
              <a:ext uri="{FF2B5EF4-FFF2-40B4-BE49-F238E27FC236}">
                <a16:creationId xmlns="" xmlns:a16="http://schemas.microsoft.com/office/drawing/2014/main" id="{81759B0C-4703-4478-847A-CE706C458D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3434" y="1"/>
            <a:ext cx="770342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05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11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2019</a:t>
            </a:r>
          </a:p>
        </p:txBody>
      </p:sp>
    </p:spTree>
    <p:extLst>
      <p:ext uri="{BB962C8B-B14F-4D97-AF65-F5344CB8AC3E}">
        <p14:creationId xmlns:p14="http://schemas.microsoft.com/office/powerpoint/2010/main" val="192756411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6"/>
          <p:cNvSpPr txBox="1">
            <a:spLocks noChangeArrowheads="1"/>
          </p:cNvSpPr>
          <p:nvPr/>
        </p:nvSpPr>
        <p:spPr bwMode="auto">
          <a:xfrm>
            <a:off x="546744" y="1570488"/>
            <a:ext cx="5715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200" dirty="0">
                <a:solidFill>
                  <a:srgbClr val="CC00CC"/>
                </a:solidFill>
              </a:rPr>
              <a:t>A. HOẠT ĐỘNG CƠ BẢN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46743" y="2110617"/>
            <a:ext cx="465105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dirty="0">
                <a:solidFill>
                  <a:srgbClr val="0000FF"/>
                </a:solidFill>
              </a:rPr>
              <a:t>1) </a:t>
            </a:r>
            <a:r>
              <a:rPr lang="en-US" altLang="en-US" dirty="0" err="1">
                <a:solidFill>
                  <a:srgbClr val="0000FF"/>
                </a:solidFill>
              </a:rPr>
              <a:t>Giới</a:t>
            </a:r>
            <a:r>
              <a:rPr lang="en-US" altLang="en-US" dirty="0">
                <a:solidFill>
                  <a:srgbClr val="0000FF"/>
                </a:solidFill>
              </a:rPr>
              <a:t> </a:t>
            </a:r>
            <a:r>
              <a:rPr lang="en-US" altLang="en-US" dirty="0" err="1">
                <a:solidFill>
                  <a:srgbClr val="0000FF"/>
                </a:solidFill>
              </a:rPr>
              <a:t>thiệu</a:t>
            </a:r>
            <a:r>
              <a:rPr lang="en-US" altLang="en-US" dirty="0">
                <a:solidFill>
                  <a:srgbClr val="0000FF"/>
                </a:solidFill>
              </a:rPr>
              <a:t> </a:t>
            </a:r>
            <a:r>
              <a:rPr lang="en-US" altLang="en-US" dirty="0" err="1">
                <a:solidFill>
                  <a:srgbClr val="0000FF"/>
                </a:solidFill>
              </a:rPr>
              <a:t>phần</a:t>
            </a:r>
            <a:r>
              <a:rPr lang="en-US" altLang="en-US" dirty="0">
                <a:solidFill>
                  <a:srgbClr val="0000FF"/>
                </a:solidFill>
              </a:rPr>
              <a:t> </a:t>
            </a:r>
            <a:r>
              <a:rPr lang="en-US" altLang="en-US" dirty="0" err="1">
                <a:solidFill>
                  <a:srgbClr val="0000FF"/>
                </a:solidFill>
              </a:rPr>
              <a:t>mềm</a:t>
            </a:r>
            <a:r>
              <a:rPr lang="en-US" altLang="en-US" dirty="0">
                <a:solidFill>
                  <a:srgbClr val="0000FF"/>
                </a:solidFill>
              </a:rPr>
              <a:t> </a:t>
            </a:r>
            <a:r>
              <a:rPr lang="en-US" altLang="en-US" dirty="0">
                <a:solidFill>
                  <a:srgbClr val="FF0000"/>
                </a:solidFill>
              </a:rPr>
              <a:t>Paint</a:t>
            </a:r>
          </a:p>
        </p:txBody>
      </p:sp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726959"/>
            <a:ext cx="8382000" cy="4131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2540" y="2155263"/>
            <a:ext cx="762000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1">
            <a:extLst>
              <a:ext uri="{FF2B5EF4-FFF2-40B4-BE49-F238E27FC236}">
                <a16:creationId xmlns="" xmlns:a16="http://schemas.microsoft.com/office/drawing/2014/main" id="{B0477B43-AE59-4CAC-B8FD-EDCEA06FBD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7256" y="527655"/>
            <a:ext cx="34144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2800" b="1" u="sng" dirty="0" err="1">
                <a:solidFill>
                  <a:srgbClr val="002060"/>
                </a:solidFill>
                <a:latin typeface="Times New Roman" pitchFamily="18" charset="0"/>
              </a:rPr>
              <a:t>Môn</a:t>
            </a:r>
            <a:r>
              <a:rPr lang="en-US" sz="2800" b="1" u="sng" dirty="0">
                <a:solidFill>
                  <a:srgbClr val="002060"/>
                </a:solidFill>
                <a:latin typeface="Times New Roman" pitchFamily="18" charset="0"/>
              </a:rPr>
              <a:t>: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 Tin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</a:rPr>
              <a:t>học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11" name="Text Box 11">
            <a:extLst>
              <a:ext uri="{FF2B5EF4-FFF2-40B4-BE49-F238E27FC236}">
                <a16:creationId xmlns="" xmlns:a16="http://schemas.microsoft.com/office/drawing/2014/main" id="{0386854F-D27D-4679-A7D4-31342BAA59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055309"/>
            <a:ext cx="92071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28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 1: 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LÀM QUEN VỚI PHẦN MỀM HỌC VẼ (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1)</a:t>
            </a:r>
            <a:endParaRPr lang="en-US" sz="28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Box 10">
            <a:extLst>
              <a:ext uri="{FF2B5EF4-FFF2-40B4-BE49-F238E27FC236}">
                <a16:creationId xmlns="" xmlns:a16="http://schemas.microsoft.com/office/drawing/2014/main" id="{81759B0C-4703-4478-847A-CE706C458D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3434" y="1"/>
            <a:ext cx="770342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05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11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2019</a:t>
            </a:r>
          </a:p>
        </p:txBody>
      </p:sp>
    </p:spTree>
    <p:extLst>
      <p:ext uri="{BB962C8B-B14F-4D97-AF65-F5344CB8AC3E}">
        <p14:creationId xmlns:p14="http://schemas.microsoft.com/office/powerpoint/2010/main" val="495986428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Box 6"/>
          <p:cNvSpPr txBox="1">
            <a:spLocks noChangeArrowheads="1"/>
          </p:cNvSpPr>
          <p:nvPr/>
        </p:nvSpPr>
        <p:spPr bwMode="auto">
          <a:xfrm>
            <a:off x="242887" y="1652347"/>
            <a:ext cx="5715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200" dirty="0">
                <a:solidFill>
                  <a:srgbClr val="CC00CC"/>
                </a:solidFill>
              </a:rPr>
              <a:t>A. HOẠT ĐỘNG CƠ BẢN</a:t>
            </a:r>
          </a:p>
        </p:txBody>
      </p:sp>
      <p:sp>
        <p:nvSpPr>
          <p:cNvPr id="36867" name="TextBox 8"/>
          <p:cNvSpPr txBox="1">
            <a:spLocks noChangeArrowheads="1"/>
          </p:cNvSpPr>
          <p:nvPr/>
        </p:nvSpPr>
        <p:spPr bwMode="auto">
          <a:xfrm>
            <a:off x="228600" y="2154237"/>
            <a:ext cx="45656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000" dirty="0">
                <a:solidFill>
                  <a:srgbClr val="0000FF"/>
                </a:solidFill>
              </a:rPr>
              <a:t>1) </a:t>
            </a:r>
            <a:r>
              <a:rPr lang="en-US" altLang="en-US" sz="2400" dirty="0" err="1">
                <a:solidFill>
                  <a:srgbClr val="0000FF"/>
                </a:solidFill>
              </a:rPr>
              <a:t>Giới</a:t>
            </a:r>
            <a:r>
              <a:rPr lang="en-US" altLang="en-US" sz="2400" dirty="0">
                <a:solidFill>
                  <a:srgbClr val="0000FF"/>
                </a:solidFill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</a:rPr>
              <a:t>thiệu</a:t>
            </a:r>
            <a:r>
              <a:rPr lang="en-US" altLang="en-US" sz="2400" dirty="0">
                <a:solidFill>
                  <a:srgbClr val="0000FF"/>
                </a:solidFill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</a:rPr>
              <a:t>phần</a:t>
            </a:r>
            <a:r>
              <a:rPr lang="en-US" altLang="en-US" sz="2400" dirty="0">
                <a:solidFill>
                  <a:srgbClr val="0000FF"/>
                </a:solidFill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</a:rPr>
              <a:t>mềm</a:t>
            </a:r>
            <a:r>
              <a:rPr lang="en-US" altLang="en-US" sz="2400" dirty="0">
                <a:solidFill>
                  <a:srgbClr val="0000FF"/>
                </a:solidFill>
              </a:rPr>
              <a:t> </a:t>
            </a:r>
            <a:r>
              <a:rPr lang="en-US" altLang="en-US" sz="2400" dirty="0">
                <a:solidFill>
                  <a:srgbClr val="FF0000"/>
                </a:solidFill>
              </a:rPr>
              <a:t>Paint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04800" y="2610643"/>
            <a:ext cx="8839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400" dirty="0"/>
              <a:t>b) </a:t>
            </a:r>
            <a:r>
              <a:rPr lang="en-US" altLang="en-US" sz="2400" dirty="0" err="1"/>
              <a:t>Đọc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thông</a:t>
            </a:r>
            <a:r>
              <a:rPr lang="en-US" altLang="en-US" sz="2400" dirty="0"/>
              <a:t> tin </a:t>
            </a:r>
            <a:r>
              <a:rPr lang="en-US" altLang="en-US" sz="2400" dirty="0" err="1"/>
              <a:t>hình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dưới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trao</a:t>
            </a:r>
            <a:r>
              <a:rPr lang="en-US" altLang="en-US" sz="2400" dirty="0"/>
              <a:t> </a:t>
            </a:r>
            <a:r>
              <a:rPr lang="en-US" altLang="en-US" sz="2400" dirty="0" err="1"/>
              <a:t>đổi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với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bạn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rồi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chỉ</a:t>
            </a:r>
            <a:r>
              <a:rPr lang="en-US" altLang="en-US" sz="2400" dirty="0"/>
              <a:t> </a:t>
            </a:r>
            <a:r>
              <a:rPr lang="en-US" altLang="en-US" sz="2400" dirty="0" err="1"/>
              <a:t>ra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vị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trí</a:t>
            </a:r>
            <a:r>
              <a:rPr lang="en-US" altLang="en-US" sz="2400" dirty="0"/>
              <a:t> </a:t>
            </a:r>
            <a:r>
              <a:rPr lang="en-US" altLang="en-US" sz="2400" dirty="0" err="1"/>
              <a:t>các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thành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phần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trong</a:t>
            </a:r>
            <a:r>
              <a:rPr lang="en-US" altLang="en-US" sz="2400" dirty="0"/>
              <a:t> </a:t>
            </a:r>
            <a:r>
              <a:rPr lang="en-US" altLang="en-US" sz="2400" dirty="0" err="1"/>
              <a:t>chương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trình</a:t>
            </a:r>
            <a:r>
              <a:rPr lang="en-US" altLang="en-US" sz="2400" dirty="0"/>
              <a:t> </a:t>
            </a:r>
            <a:r>
              <a:rPr lang="en-US" altLang="en-US" sz="2400" dirty="0">
                <a:solidFill>
                  <a:srgbClr val="FF0000"/>
                </a:solidFill>
              </a:rPr>
              <a:t>Paint</a:t>
            </a:r>
            <a:r>
              <a:rPr lang="en-US" altLang="en-US" sz="2400" dirty="0"/>
              <a:t> </a:t>
            </a:r>
            <a:r>
              <a:rPr lang="en-US" altLang="en-US" sz="2400" dirty="0" err="1"/>
              <a:t>em</a:t>
            </a:r>
            <a:r>
              <a:rPr lang="en-US" altLang="en-US" sz="2400" dirty="0"/>
              <a:t> </a:t>
            </a:r>
            <a:r>
              <a:rPr lang="en-US" altLang="en-US" sz="2400" dirty="0" err="1"/>
              <a:t>đang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mở</a:t>
            </a:r>
            <a:r>
              <a:rPr lang="en-US" altLang="en-US" sz="2400" dirty="0"/>
              <a:t>.</a:t>
            </a:r>
          </a:p>
        </p:txBody>
      </p:sp>
      <p:cxnSp>
        <p:nvCxnSpPr>
          <p:cNvPr id="36869" name="Elbow Connector 10"/>
          <p:cNvCxnSpPr>
            <a:cxnSpLocks noChangeShapeType="1"/>
          </p:cNvCxnSpPr>
          <p:nvPr/>
        </p:nvCxnSpPr>
        <p:spPr bwMode="auto">
          <a:xfrm>
            <a:off x="1905000" y="4495800"/>
            <a:ext cx="1219200" cy="76200"/>
          </a:xfrm>
          <a:prstGeom prst="bentConnector3">
            <a:avLst>
              <a:gd name="adj1" fmla="val 5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 type="arrow" w="med" len="med"/>
              </a14:hiddenLine>
            </a:ext>
          </a:extLst>
        </p:spPr>
      </p:cxnSp>
      <p:cxnSp>
        <p:nvCxnSpPr>
          <p:cNvPr id="36870" name="Elbow Connector 13"/>
          <p:cNvCxnSpPr>
            <a:cxnSpLocks noChangeShapeType="1"/>
          </p:cNvCxnSpPr>
          <p:nvPr/>
        </p:nvCxnSpPr>
        <p:spPr bwMode="auto">
          <a:xfrm>
            <a:off x="1676400" y="4800600"/>
            <a:ext cx="1371600" cy="304800"/>
          </a:xfrm>
          <a:prstGeom prst="bentConnector3">
            <a:avLst>
              <a:gd name="adj1" fmla="val 5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 type="arrow" w="med" len="med"/>
              </a14:hiddenLine>
            </a:ext>
          </a:extLst>
        </p:spPr>
      </p:cxnSp>
      <p:cxnSp>
        <p:nvCxnSpPr>
          <p:cNvPr id="36871" name="Elbow Connector 17"/>
          <p:cNvCxnSpPr>
            <a:cxnSpLocks noChangeShapeType="1"/>
          </p:cNvCxnSpPr>
          <p:nvPr/>
        </p:nvCxnSpPr>
        <p:spPr bwMode="auto">
          <a:xfrm>
            <a:off x="228600" y="4495800"/>
            <a:ext cx="2514600" cy="304800"/>
          </a:xfrm>
          <a:prstGeom prst="bentConnector3">
            <a:avLst>
              <a:gd name="adj1" fmla="val 5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 type="arrow" w="med" len="med"/>
              </a14:hiddenLine>
            </a:ext>
          </a:extLst>
        </p:spPr>
      </p:cxnSp>
      <p:sp>
        <p:nvSpPr>
          <p:cNvPr id="36872" name="Rectangle 24"/>
          <p:cNvSpPr>
            <a:spLocks noChangeArrowheads="1"/>
          </p:cNvSpPr>
          <p:nvPr/>
        </p:nvSpPr>
        <p:spPr bwMode="auto">
          <a:xfrm>
            <a:off x="762000" y="4648200"/>
            <a:ext cx="1524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36873" name="Rectangle 26"/>
          <p:cNvSpPr>
            <a:spLocks noChangeArrowheads="1"/>
          </p:cNvSpPr>
          <p:nvPr/>
        </p:nvSpPr>
        <p:spPr bwMode="auto">
          <a:xfrm>
            <a:off x="609600" y="5181600"/>
            <a:ext cx="1066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pic>
        <p:nvPicPr>
          <p:cNvPr id="410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638788"/>
            <a:ext cx="7315200" cy="306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600200" y="4457700"/>
            <a:ext cx="6858000" cy="79533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2" name="Rectangle 6"/>
          <p:cNvSpPr/>
          <p:nvPr/>
        </p:nvSpPr>
        <p:spPr>
          <a:xfrm>
            <a:off x="1524000" y="5291138"/>
            <a:ext cx="7239000" cy="1176337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8" name="Rectangle 7"/>
          <p:cNvSpPr/>
          <p:nvPr/>
        </p:nvSpPr>
        <p:spPr>
          <a:xfrm>
            <a:off x="0" y="3714988"/>
            <a:ext cx="1295400" cy="90139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spcBef>
                <a:spcPct val="0"/>
              </a:spcBef>
              <a:defRPr/>
            </a:pP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defRPr/>
            </a:pP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defRPr/>
            </a:pP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3" name="Rectangle 8"/>
          <p:cNvSpPr/>
          <p:nvPr/>
        </p:nvSpPr>
        <p:spPr>
          <a:xfrm>
            <a:off x="0" y="4967526"/>
            <a:ext cx="1295400" cy="112415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Vùng trang vẽ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cxnSp>
        <p:nvCxnSpPr>
          <p:cNvPr id="18" name="Straight Arrow Connector 17"/>
          <p:cNvCxnSpPr>
            <a:stCxn id="8" idx="3"/>
            <a:endCxn id="6" idx="1"/>
          </p:cNvCxnSpPr>
          <p:nvPr/>
        </p:nvCxnSpPr>
        <p:spPr>
          <a:xfrm>
            <a:off x="1295400" y="4165685"/>
            <a:ext cx="304800" cy="68968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1295400" y="5783263"/>
            <a:ext cx="304800" cy="7461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884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4744" y="2195680"/>
            <a:ext cx="66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 Box 11">
            <a:extLst>
              <a:ext uri="{FF2B5EF4-FFF2-40B4-BE49-F238E27FC236}">
                <a16:creationId xmlns="" xmlns:a16="http://schemas.microsoft.com/office/drawing/2014/main" id="{B0477B43-AE59-4CAC-B8FD-EDCEA06FBD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7256" y="527655"/>
            <a:ext cx="34144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2800" b="1" u="sng" dirty="0" err="1">
                <a:solidFill>
                  <a:srgbClr val="002060"/>
                </a:solidFill>
                <a:latin typeface="Times New Roman" pitchFamily="18" charset="0"/>
              </a:rPr>
              <a:t>Môn</a:t>
            </a:r>
            <a:r>
              <a:rPr lang="en-US" sz="2800" b="1" u="sng" dirty="0">
                <a:solidFill>
                  <a:srgbClr val="002060"/>
                </a:solidFill>
                <a:latin typeface="Times New Roman" pitchFamily="18" charset="0"/>
              </a:rPr>
              <a:t>: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 Tin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</a:rPr>
              <a:t>học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22" name="Text Box 11">
            <a:extLst>
              <a:ext uri="{FF2B5EF4-FFF2-40B4-BE49-F238E27FC236}">
                <a16:creationId xmlns="" xmlns:a16="http://schemas.microsoft.com/office/drawing/2014/main" id="{0386854F-D27D-4679-A7D4-31342BAA59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055309"/>
            <a:ext cx="92071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28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 1: 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LÀM QUEN VỚI PHẦN MỀM HỌC VẼ (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1)</a:t>
            </a:r>
            <a:endParaRPr lang="en-US" sz="28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 Box 10">
            <a:extLst>
              <a:ext uri="{FF2B5EF4-FFF2-40B4-BE49-F238E27FC236}">
                <a16:creationId xmlns="" xmlns:a16="http://schemas.microsoft.com/office/drawing/2014/main" id="{81759B0C-4703-4478-847A-CE706C458D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3434" y="1"/>
            <a:ext cx="770342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05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11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2019</a:t>
            </a:r>
          </a:p>
        </p:txBody>
      </p:sp>
    </p:spTree>
    <p:extLst>
      <p:ext uri="{BB962C8B-B14F-4D97-AF65-F5344CB8AC3E}">
        <p14:creationId xmlns:p14="http://schemas.microsoft.com/office/powerpoint/2010/main" val="3260893544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6" grpId="0" animBg="1"/>
      <p:bldP spid="2" grpId="0" animBg="1"/>
      <p:bldP spid="8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Box 6"/>
          <p:cNvSpPr txBox="1">
            <a:spLocks noChangeArrowheads="1"/>
          </p:cNvSpPr>
          <p:nvPr/>
        </p:nvSpPr>
        <p:spPr bwMode="auto">
          <a:xfrm>
            <a:off x="249237" y="1736725"/>
            <a:ext cx="5715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200" dirty="0">
                <a:solidFill>
                  <a:srgbClr val="CC00CC"/>
                </a:solidFill>
              </a:rPr>
              <a:t>A. HOẠT ĐỘNG CƠ BẢN</a:t>
            </a:r>
          </a:p>
        </p:txBody>
      </p:sp>
      <p:sp>
        <p:nvSpPr>
          <p:cNvPr id="37891" name="TextBox 8"/>
          <p:cNvSpPr txBox="1">
            <a:spLocks noChangeArrowheads="1"/>
          </p:cNvSpPr>
          <p:nvPr/>
        </p:nvSpPr>
        <p:spPr bwMode="auto">
          <a:xfrm>
            <a:off x="249236" y="2362200"/>
            <a:ext cx="45513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400" dirty="0">
                <a:solidFill>
                  <a:srgbClr val="0000FF"/>
                </a:solidFill>
              </a:rPr>
              <a:t>1) </a:t>
            </a:r>
            <a:r>
              <a:rPr lang="en-US" altLang="en-US" dirty="0" err="1">
                <a:solidFill>
                  <a:srgbClr val="0000FF"/>
                </a:solidFill>
              </a:rPr>
              <a:t>Giới</a:t>
            </a:r>
            <a:r>
              <a:rPr lang="en-US" altLang="en-US" dirty="0">
                <a:solidFill>
                  <a:srgbClr val="0000FF"/>
                </a:solidFill>
              </a:rPr>
              <a:t> </a:t>
            </a:r>
            <a:r>
              <a:rPr lang="en-US" altLang="en-US" dirty="0" err="1">
                <a:solidFill>
                  <a:srgbClr val="0000FF"/>
                </a:solidFill>
              </a:rPr>
              <a:t>thiệu</a:t>
            </a:r>
            <a:r>
              <a:rPr lang="en-US" altLang="en-US" dirty="0">
                <a:solidFill>
                  <a:srgbClr val="0000FF"/>
                </a:solidFill>
              </a:rPr>
              <a:t> </a:t>
            </a:r>
            <a:r>
              <a:rPr lang="en-US" altLang="en-US" dirty="0" err="1">
                <a:solidFill>
                  <a:srgbClr val="0000FF"/>
                </a:solidFill>
              </a:rPr>
              <a:t>phần</a:t>
            </a:r>
            <a:r>
              <a:rPr lang="en-US" altLang="en-US" dirty="0">
                <a:solidFill>
                  <a:srgbClr val="0000FF"/>
                </a:solidFill>
              </a:rPr>
              <a:t> </a:t>
            </a:r>
            <a:r>
              <a:rPr lang="en-US" altLang="en-US" dirty="0" err="1">
                <a:solidFill>
                  <a:srgbClr val="0000FF"/>
                </a:solidFill>
              </a:rPr>
              <a:t>mềm</a:t>
            </a:r>
            <a:r>
              <a:rPr lang="en-US" altLang="en-US" dirty="0">
                <a:solidFill>
                  <a:srgbClr val="0000FF"/>
                </a:solidFill>
              </a:rPr>
              <a:t> </a:t>
            </a:r>
            <a:r>
              <a:rPr lang="en-US" altLang="en-US" b="1" dirty="0">
                <a:solidFill>
                  <a:srgbClr val="FF0000"/>
                </a:solidFill>
              </a:rPr>
              <a:t>Paint</a:t>
            </a:r>
          </a:p>
        </p:txBody>
      </p:sp>
      <p:cxnSp>
        <p:nvCxnSpPr>
          <p:cNvPr id="37892" name="Elbow Connector 13"/>
          <p:cNvCxnSpPr>
            <a:cxnSpLocks noChangeShapeType="1"/>
          </p:cNvCxnSpPr>
          <p:nvPr/>
        </p:nvCxnSpPr>
        <p:spPr bwMode="auto">
          <a:xfrm>
            <a:off x="1648617" y="4107241"/>
            <a:ext cx="1371600" cy="304800"/>
          </a:xfrm>
          <a:prstGeom prst="bentConnector3">
            <a:avLst>
              <a:gd name="adj1" fmla="val 5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 type="arrow" w="med" len="med"/>
              </a14:hiddenLine>
            </a:ext>
          </a:extLst>
        </p:spPr>
      </p:cxnSp>
      <p:cxnSp>
        <p:nvCxnSpPr>
          <p:cNvPr id="37893" name="Elbow Connector 17"/>
          <p:cNvCxnSpPr>
            <a:cxnSpLocks noChangeShapeType="1"/>
          </p:cNvCxnSpPr>
          <p:nvPr/>
        </p:nvCxnSpPr>
        <p:spPr bwMode="auto">
          <a:xfrm>
            <a:off x="200817" y="3802441"/>
            <a:ext cx="2514600" cy="304800"/>
          </a:xfrm>
          <a:prstGeom prst="bentConnector3">
            <a:avLst>
              <a:gd name="adj1" fmla="val 5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 type="arrow" w="med" len="med"/>
              </a14:hiddenLine>
            </a:ext>
          </a:extLst>
        </p:spPr>
      </p:cxnSp>
      <p:sp>
        <p:nvSpPr>
          <p:cNvPr id="37894" name="Rectangle 24"/>
          <p:cNvSpPr>
            <a:spLocks noChangeArrowheads="1"/>
          </p:cNvSpPr>
          <p:nvPr/>
        </p:nvSpPr>
        <p:spPr bwMode="auto">
          <a:xfrm>
            <a:off x="734217" y="3954841"/>
            <a:ext cx="1524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37895" name="Rectangle 26"/>
          <p:cNvSpPr>
            <a:spLocks noChangeArrowheads="1"/>
          </p:cNvSpPr>
          <p:nvPr/>
        </p:nvSpPr>
        <p:spPr bwMode="auto">
          <a:xfrm>
            <a:off x="581817" y="4488241"/>
            <a:ext cx="1066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pic>
        <p:nvPicPr>
          <p:cNvPr id="983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0017" y="4183441"/>
            <a:ext cx="7440613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7897" name="Elbow Connector 20"/>
          <p:cNvCxnSpPr>
            <a:cxnSpLocks noChangeShapeType="1"/>
          </p:cNvCxnSpPr>
          <p:nvPr/>
        </p:nvCxnSpPr>
        <p:spPr bwMode="auto">
          <a:xfrm>
            <a:off x="2105817" y="3878641"/>
            <a:ext cx="685800" cy="228600"/>
          </a:xfrm>
          <a:prstGeom prst="bentConnector3">
            <a:avLst>
              <a:gd name="adj1" fmla="val 5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 type="arrow" w="med" len="med"/>
              </a14:hiddenLine>
            </a:ext>
          </a:extLst>
        </p:spPr>
      </p:cxnSp>
      <p:cxnSp>
        <p:nvCxnSpPr>
          <p:cNvPr id="37898" name="Straight Arrow Connector 23"/>
          <p:cNvCxnSpPr>
            <a:cxnSpLocks noChangeShapeType="1"/>
          </p:cNvCxnSpPr>
          <p:nvPr/>
        </p:nvCxnSpPr>
        <p:spPr bwMode="auto">
          <a:xfrm>
            <a:off x="1496217" y="3497641"/>
            <a:ext cx="838200" cy="228600"/>
          </a:xfrm>
          <a:prstGeom prst="straightConnector1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 type="arrow" w="med" len="med"/>
                <a:tailEnd type="arrow" w="med" len="med"/>
              </a14:hiddenLine>
            </a:ext>
          </a:extLst>
        </p:spPr>
      </p:cxn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1572417" y="3269041"/>
            <a:ext cx="1905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000"/>
              <a:t>Hộp công cụ</a:t>
            </a: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3401217" y="3269041"/>
            <a:ext cx="1905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000"/>
              <a:t>Hình mẫu</a:t>
            </a: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5458617" y="3269041"/>
            <a:ext cx="1905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000"/>
              <a:t>Nét vẽ</a:t>
            </a:r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6982617" y="3269041"/>
            <a:ext cx="1905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000"/>
              <a:t>Hộp màu</a:t>
            </a:r>
          </a:p>
        </p:txBody>
      </p:sp>
      <p:pic>
        <p:nvPicPr>
          <p:cNvPr id="3790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599" y="2480637"/>
            <a:ext cx="60960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-27783" y="4259641"/>
            <a:ext cx="1066800" cy="8286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spcBef>
                <a:spcPct val="0"/>
              </a:spcBef>
              <a:defRPr/>
            </a:pPr>
            <a:endParaRPr lang="en-US" sz="24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defRPr/>
            </a:pPr>
            <a:r>
              <a:rPr lang="en-US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Bảng chọn</a:t>
            </a:r>
          </a:p>
          <a:p>
            <a:pPr algn="ctr" eaLnBrk="1" hangingPunct="1">
              <a:spcBef>
                <a:spcPct val="0"/>
              </a:spcBef>
              <a:defRPr/>
            </a:pPr>
            <a:endParaRPr lang="en-US" sz="1800">
              <a:solidFill>
                <a:srgbClr val="000000"/>
              </a:solidFill>
            </a:endParaRPr>
          </a:p>
        </p:txBody>
      </p:sp>
      <p:cxnSp>
        <p:nvCxnSpPr>
          <p:cNvPr id="24" name="Straight Arrow Connector 23"/>
          <p:cNvCxnSpPr>
            <a:stCxn id="23" idx="3"/>
          </p:cNvCxnSpPr>
          <p:nvPr/>
        </p:nvCxnSpPr>
        <p:spPr>
          <a:xfrm>
            <a:off x="1039017" y="4673979"/>
            <a:ext cx="381000" cy="34766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cxnSpLocks noChangeShapeType="1"/>
          </p:cNvCxnSpPr>
          <p:nvPr/>
        </p:nvCxnSpPr>
        <p:spPr bwMode="auto">
          <a:xfrm rot="5400000">
            <a:off x="2372518" y="3916741"/>
            <a:ext cx="685800" cy="3175"/>
          </a:xfrm>
          <a:prstGeom prst="straightConnector1">
            <a:avLst/>
          </a:prstGeom>
          <a:noFill/>
          <a:ln w="28575" algn="ctr">
            <a:solidFill>
              <a:srgbClr val="0000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" name="Straight Arrow Connector 24"/>
          <p:cNvCxnSpPr>
            <a:cxnSpLocks noChangeShapeType="1"/>
          </p:cNvCxnSpPr>
          <p:nvPr/>
        </p:nvCxnSpPr>
        <p:spPr bwMode="auto">
          <a:xfrm rot="5400000">
            <a:off x="3821111" y="3915947"/>
            <a:ext cx="685800" cy="1588"/>
          </a:xfrm>
          <a:prstGeom prst="straightConnector1">
            <a:avLst/>
          </a:prstGeom>
          <a:noFill/>
          <a:ln w="28575" algn="ctr">
            <a:solidFill>
              <a:srgbClr val="0000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" name="Straight Arrow Connector 25"/>
          <p:cNvCxnSpPr>
            <a:cxnSpLocks noChangeShapeType="1"/>
          </p:cNvCxnSpPr>
          <p:nvPr/>
        </p:nvCxnSpPr>
        <p:spPr bwMode="auto">
          <a:xfrm rot="5400000">
            <a:off x="5573711" y="3915947"/>
            <a:ext cx="685800" cy="1588"/>
          </a:xfrm>
          <a:prstGeom prst="straightConnector1">
            <a:avLst/>
          </a:prstGeom>
          <a:noFill/>
          <a:ln w="28575" algn="ctr">
            <a:solidFill>
              <a:srgbClr val="0000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" name="Straight Arrow Connector 26"/>
          <p:cNvCxnSpPr>
            <a:cxnSpLocks noChangeShapeType="1"/>
          </p:cNvCxnSpPr>
          <p:nvPr/>
        </p:nvCxnSpPr>
        <p:spPr bwMode="auto">
          <a:xfrm rot="5400000">
            <a:off x="7478711" y="3915947"/>
            <a:ext cx="685800" cy="1588"/>
          </a:xfrm>
          <a:prstGeom prst="straightConnector1">
            <a:avLst/>
          </a:prstGeom>
          <a:noFill/>
          <a:ln w="28575" algn="ctr">
            <a:solidFill>
              <a:srgbClr val="0000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" name="Text Box 11">
            <a:extLst>
              <a:ext uri="{FF2B5EF4-FFF2-40B4-BE49-F238E27FC236}">
                <a16:creationId xmlns="" xmlns:a16="http://schemas.microsoft.com/office/drawing/2014/main" id="{B0477B43-AE59-4CAC-B8FD-EDCEA06FBD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7256" y="527655"/>
            <a:ext cx="34144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2800" b="1" u="sng" dirty="0" err="1">
                <a:solidFill>
                  <a:srgbClr val="002060"/>
                </a:solidFill>
                <a:latin typeface="Times New Roman" pitchFamily="18" charset="0"/>
              </a:rPr>
              <a:t>Môn</a:t>
            </a:r>
            <a:r>
              <a:rPr lang="en-US" sz="2800" b="1" u="sng" dirty="0">
                <a:solidFill>
                  <a:srgbClr val="002060"/>
                </a:solidFill>
                <a:latin typeface="Times New Roman" pitchFamily="18" charset="0"/>
              </a:rPr>
              <a:t>: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 Tin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</a:rPr>
              <a:t>học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29" name="Text Box 11">
            <a:extLst>
              <a:ext uri="{FF2B5EF4-FFF2-40B4-BE49-F238E27FC236}">
                <a16:creationId xmlns="" xmlns:a16="http://schemas.microsoft.com/office/drawing/2014/main" id="{0386854F-D27D-4679-A7D4-31342BAA59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055309"/>
            <a:ext cx="92071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28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 1: 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LÀM QUEN VỚI PHẦN MỀM HỌC VẼ (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1)</a:t>
            </a:r>
            <a:endParaRPr lang="en-US" sz="28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 Box 10">
            <a:extLst>
              <a:ext uri="{FF2B5EF4-FFF2-40B4-BE49-F238E27FC236}">
                <a16:creationId xmlns="" xmlns:a16="http://schemas.microsoft.com/office/drawing/2014/main" id="{81759B0C-4703-4478-847A-CE706C458D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3434" y="1"/>
            <a:ext cx="770342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04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11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2019</a:t>
            </a:r>
          </a:p>
        </p:txBody>
      </p:sp>
    </p:spTree>
    <p:extLst>
      <p:ext uri="{BB962C8B-B14F-4D97-AF65-F5344CB8AC3E}">
        <p14:creationId xmlns:p14="http://schemas.microsoft.com/office/powerpoint/2010/main" val="3090855293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98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8" grpId="0"/>
      <p:bldP spid="40" grpId="0"/>
      <p:bldP spid="42" grpId="0"/>
      <p:bldP spid="2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41" t="9375" r="9810" b="10162"/>
          <a:stretch>
            <a:fillRect/>
          </a:stretch>
        </p:blipFill>
        <p:spPr bwMode="auto">
          <a:xfrm>
            <a:off x="0" y="2614606"/>
            <a:ext cx="9144000" cy="424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1828800" y="3276600"/>
            <a:ext cx="381000" cy="3810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0"/>
              </a:spcBef>
              <a:defRPr/>
            </a:pPr>
            <a:endParaRPr lang="en-US" sz="180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276600"/>
            <a:ext cx="3810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191000"/>
            <a:ext cx="11430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5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6330950"/>
            <a:ext cx="762000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0" y="5145739"/>
            <a:ext cx="8001000" cy="1331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14350" indent="-5143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en-US" sz="2400" b="1">
                <a:solidFill>
                  <a:srgbClr val="0000FF"/>
                </a:solidFill>
                <a:cs typeface="Times New Roman" panose="02020603050405020304" pitchFamily="18" charset="0"/>
              </a:rPr>
              <a:t>Thảo luận nhóm</a:t>
            </a: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en-US" sz="2400">
                <a:solidFill>
                  <a:srgbClr val="0000FF"/>
                </a:solidFill>
                <a:cs typeface="Times New Roman" panose="02020603050405020304" pitchFamily="18" charset="0"/>
              </a:rPr>
              <a:t>Trao đổi với bạn các bước sử dụng công cụ bút vẽ để vẽ hình</a:t>
            </a:r>
          </a:p>
        </p:txBody>
      </p:sp>
      <p:sp>
        <p:nvSpPr>
          <p:cNvPr id="38920" name="TextBox 7"/>
          <p:cNvSpPr txBox="1">
            <a:spLocks noChangeArrowheads="1"/>
          </p:cNvSpPr>
          <p:nvPr/>
        </p:nvSpPr>
        <p:spPr bwMode="auto">
          <a:xfrm>
            <a:off x="14288" y="1542570"/>
            <a:ext cx="5715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200">
                <a:solidFill>
                  <a:srgbClr val="CC00CC"/>
                </a:solidFill>
              </a:rPr>
              <a:t>A. HOẠT ĐỘNG CƠ BẢN</a:t>
            </a:r>
          </a:p>
        </p:txBody>
      </p:sp>
      <p:sp>
        <p:nvSpPr>
          <p:cNvPr id="38924" name="TextBox 8"/>
          <p:cNvSpPr txBox="1">
            <a:spLocks noChangeArrowheads="1"/>
          </p:cNvSpPr>
          <p:nvPr/>
        </p:nvSpPr>
        <p:spPr bwMode="auto">
          <a:xfrm>
            <a:off x="-11150" y="1958639"/>
            <a:ext cx="45656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dirty="0">
                <a:solidFill>
                  <a:srgbClr val="FF0000"/>
                </a:solidFill>
              </a:rPr>
              <a:t>2) </a:t>
            </a:r>
            <a:r>
              <a:rPr lang="en-US" altLang="en-US" sz="3200" dirty="0" err="1">
                <a:solidFill>
                  <a:srgbClr val="FF0000"/>
                </a:solidFill>
              </a:rPr>
              <a:t>Công</a:t>
            </a:r>
            <a:r>
              <a:rPr lang="en-US" altLang="en-US" sz="3200" dirty="0">
                <a:solidFill>
                  <a:srgbClr val="FF0000"/>
                </a:solidFill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</a:rPr>
              <a:t>cụ</a:t>
            </a:r>
            <a:r>
              <a:rPr lang="en-US" altLang="en-US" sz="3200" dirty="0">
                <a:solidFill>
                  <a:srgbClr val="FF0000"/>
                </a:solidFill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</a:rPr>
              <a:t>bút</a:t>
            </a:r>
            <a:r>
              <a:rPr lang="en-US" altLang="en-US" sz="3200" dirty="0">
                <a:solidFill>
                  <a:srgbClr val="FF0000"/>
                </a:solidFill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</a:rPr>
              <a:t>vẽ</a:t>
            </a:r>
            <a:endParaRPr lang="en-US" altLang="en-US" sz="3200" dirty="0">
              <a:solidFill>
                <a:srgbClr val="FF0000"/>
              </a:solidFill>
            </a:endParaRPr>
          </a:p>
        </p:txBody>
      </p:sp>
      <p:sp>
        <p:nvSpPr>
          <p:cNvPr id="16" name="Text Box 11">
            <a:extLst>
              <a:ext uri="{FF2B5EF4-FFF2-40B4-BE49-F238E27FC236}">
                <a16:creationId xmlns="" xmlns:a16="http://schemas.microsoft.com/office/drawing/2014/main" id="{B0477B43-AE59-4CAC-B8FD-EDCEA06FBD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7256" y="527655"/>
            <a:ext cx="34144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2800" b="1" u="sng" dirty="0" err="1">
                <a:solidFill>
                  <a:srgbClr val="002060"/>
                </a:solidFill>
                <a:latin typeface="Times New Roman" pitchFamily="18" charset="0"/>
              </a:rPr>
              <a:t>Môn</a:t>
            </a:r>
            <a:r>
              <a:rPr lang="en-US" sz="2800" b="1" u="sng" dirty="0">
                <a:solidFill>
                  <a:srgbClr val="002060"/>
                </a:solidFill>
                <a:latin typeface="Times New Roman" pitchFamily="18" charset="0"/>
              </a:rPr>
              <a:t>: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 Tin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</a:rPr>
              <a:t>học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17" name="Text Box 11">
            <a:extLst>
              <a:ext uri="{FF2B5EF4-FFF2-40B4-BE49-F238E27FC236}">
                <a16:creationId xmlns="" xmlns:a16="http://schemas.microsoft.com/office/drawing/2014/main" id="{0386854F-D27D-4679-A7D4-31342BAA59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055309"/>
            <a:ext cx="92071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28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 1: 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LÀM QUEN VỚI PHẦN MỀM HỌC VẼ (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1)</a:t>
            </a:r>
            <a:endParaRPr lang="en-US" sz="28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 Box 10">
            <a:extLst>
              <a:ext uri="{FF2B5EF4-FFF2-40B4-BE49-F238E27FC236}">
                <a16:creationId xmlns="" xmlns:a16="http://schemas.microsoft.com/office/drawing/2014/main" id="{81759B0C-4703-4478-847A-CE706C458D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3434" y="1"/>
            <a:ext cx="770342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04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11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2019</a:t>
            </a:r>
          </a:p>
        </p:txBody>
      </p:sp>
    </p:spTree>
    <p:extLst>
      <p:ext uri="{BB962C8B-B14F-4D97-AF65-F5344CB8AC3E}">
        <p14:creationId xmlns:p14="http://schemas.microsoft.com/office/powerpoint/2010/main" val="3860752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Box 6"/>
          <p:cNvSpPr txBox="1">
            <a:spLocks noChangeArrowheads="1"/>
          </p:cNvSpPr>
          <p:nvPr/>
        </p:nvSpPr>
        <p:spPr bwMode="auto">
          <a:xfrm>
            <a:off x="190500" y="1701283"/>
            <a:ext cx="5715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rgbClr val="CC00CC"/>
                </a:solidFill>
              </a:rPr>
              <a:t>A. HOẠT ĐỘNG CƠ BẢN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28600" y="2313403"/>
            <a:ext cx="45656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dirty="0">
                <a:solidFill>
                  <a:srgbClr val="FF0000"/>
                </a:solidFill>
              </a:rPr>
              <a:t>2) </a:t>
            </a:r>
            <a:r>
              <a:rPr lang="en-US" altLang="en-US" sz="3200" dirty="0" err="1">
                <a:solidFill>
                  <a:srgbClr val="FF0000"/>
                </a:solidFill>
              </a:rPr>
              <a:t>Công</a:t>
            </a:r>
            <a:r>
              <a:rPr lang="en-US" altLang="en-US" sz="3200" dirty="0">
                <a:solidFill>
                  <a:srgbClr val="FF0000"/>
                </a:solidFill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</a:rPr>
              <a:t>cụ</a:t>
            </a:r>
            <a:r>
              <a:rPr lang="en-US" altLang="en-US" sz="3200" dirty="0">
                <a:solidFill>
                  <a:srgbClr val="FF0000"/>
                </a:solidFill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</a:rPr>
              <a:t>bút</a:t>
            </a:r>
            <a:r>
              <a:rPr lang="en-US" altLang="en-US" sz="3200" dirty="0">
                <a:solidFill>
                  <a:srgbClr val="FF0000"/>
                </a:solidFill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</a:rPr>
              <a:t>vẽ</a:t>
            </a:r>
            <a:endParaRPr lang="en-US" altLang="en-US" sz="3200" dirty="0">
              <a:solidFill>
                <a:srgbClr val="FF0000"/>
              </a:solidFill>
            </a:endParaRPr>
          </a:p>
        </p:txBody>
      </p:sp>
      <p:cxnSp>
        <p:nvCxnSpPr>
          <p:cNvPr id="39940" name="Elbow Connector 13"/>
          <p:cNvCxnSpPr>
            <a:cxnSpLocks noChangeShapeType="1"/>
          </p:cNvCxnSpPr>
          <p:nvPr/>
        </p:nvCxnSpPr>
        <p:spPr bwMode="auto">
          <a:xfrm>
            <a:off x="1676400" y="4800600"/>
            <a:ext cx="1371600" cy="304800"/>
          </a:xfrm>
          <a:prstGeom prst="bentConnector3">
            <a:avLst>
              <a:gd name="adj1" fmla="val 5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 type="arrow" w="med" len="med"/>
              </a14:hiddenLine>
            </a:ext>
          </a:extLst>
        </p:spPr>
      </p:cxnSp>
      <p:cxnSp>
        <p:nvCxnSpPr>
          <p:cNvPr id="39941" name="Elbow Connector 17"/>
          <p:cNvCxnSpPr>
            <a:cxnSpLocks noChangeShapeType="1"/>
          </p:cNvCxnSpPr>
          <p:nvPr/>
        </p:nvCxnSpPr>
        <p:spPr bwMode="auto">
          <a:xfrm>
            <a:off x="228600" y="4495800"/>
            <a:ext cx="2514600" cy="304800"/>
          </a:xfrm>
          <a:prstGeom prst="bentConnector3">
            <a:avLst>
              <a:gd name="adj1" fmla="val 5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 type="arrow" w="med" len="med"/>
              </a14:hiddenLine>
            </a:ext>
          </a:extLst>
        </p:spPr>
      </p:cxnSp>
      <p:sp>
        <p:nvSpPr>
          <p:cNvPr id="39942" name="Rectangle 24"/>
          <p:cNvSpPr>
            <a:spLocks noChangeArrowheads="1"/>
          </p:cNvSpPr>
          <p:nvPr/>
        </p:nvSpPr>
        <p:spPr bwMode="auto">
          <a:xfrm>
            <a:off x="762000" y="4648200"/>
            <a:ext cx="1524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39943" name="Rectangle 26"/>
          <p:cNvSpPr>
            <a:spLocks noChangeArrowheads="1"/>
          </p:cNvSpPr>
          <p:nvPr/>
        </p:nvSpPr>
        <p:spPr bwMode="auto">
          <a:xfrm>
            <a:off x="609600" y="5181600"/>
            <a:ext cx="1066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cxnSp>
        <p:nvCxnSpPr>
          <p:cNvPr id="39944" name="Elbow Connector 20"/>
          <p:cNvCxnSpPr>
            <a:cxnSpLocks noChangeShapeType="1"/>
          </p:cNvCxnSpPr>
          <p:nvPr/>
        </p:nvCxnSpPr>
        <p:spPr bwMode="auto">
          <a:xfrm>
            <a:off x="2133600" y="4572000"/>
            <a:ext cx="685800" cy="228600"/>
          </a:xfrm>
          <a:prstGeom prst="bentConnector3">
            <a:avLst>
              <a:gd name="adj1" fmla="val 5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 type="arrow" w="med" len="med"/>
              </a14:hiddenLine>
            </a:ext>
          </a:extLst>
        </p:spPr>
      </p:cxn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63144" y="2948989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dirty="0" err="1"/>
              <a:t>Em</a:t>
            </a:r>
            <a:r>
              <a:rPr lang="en-US" altLang="en-US" dirty="0"/>
              <a:t> </a:t>
            </a:r>
            <a:r>
              <a:rPr lang="en-US" altLang="en-US" dirty="0" err="1"/>
              <a:t>sử</a:t>
            </a:r>
            <a:r>
              <a:rPr lang="en-US" altLang="en-US" dirty="0"/>
              <a:t> </a:t>
            </a:r>
            <a:r>
              <a:rPr lang="en-US" altLang="en-US" dirty="0" err="1"/>
              <a:t>dụng</a:t>
            </a:r>
            <a:r>
              <a:rPr lang="en-US" altLang="en-US" dirty="0"/>
              <a:t> </a:t>
            </a:r>
            <a:r>
              <a:rPr lang="en-US" altLang="en-US" dirty="0" err="1"/>
              <a:t>công</a:t>
            </a:r>
            <a:r>
              <a:rPr lang="en-US" altLang="en-US" dirty="0"/>
              <a:t> </a:t>
            </a:r>
            <a:r>
              <a:rPr lang="en-US" altLang="en-US" dirty="0" err="1"/>
              <a:t>cụ</a:t>
            </a:r>
            <a:r>
              <a:rPr lang="en-US" altLang="en-US" dirty="0"/>
              <a:t> </a:t>
            </a:r>
            <a:r>
              <a:rPr lang="en-US" altLang="en-US" dirty="0" err="1"/>
              <a:t>bút</a:t>
            </a:r>
            <a:r>
              <a:rPr lang="en-US" altLang="en-US" dirty="0"/>
              <a:t> </a:t>
            </a:r>
            <a:r>
              <a:rPr lang="en-US" altLang="en-US" dirty="0" err="1"/>
              <a:t>vẽ</a:t>
            </a:r>
            <a:r>
              <a:rPr lang="en-US" altLang="en-US" dirty="0"/>
              <a:t> </a:t>
            </a:r>
            <a:r>
              <a:rPr lang="en-US" altLang="en-US" dirty="0" err="1"/>
              <a:t>để</a:t>
            </a:r>
            <a:r>
              <a:rPr lang="en-US" altLang="en-US" dirty="0"/>
              <a:t> </a:t>
            </a:r>
            <a:r>
              <a:rPr lang="en-US" altLang="en-US" dirty="0" err="1"/>
              <a:t>vẽ</a:t>
            </a:r>
            <a:r>
              <a:rPr lang="en-US" altLang="en-US" dirty="0"/>
              <a:t> </a:t>
            </a:r>
            <a:r>
              <a:rPr lang="en-US" altLang="en-US" dirty="0" err="1"/>
              <a:t>hình</a:t>
            </a:r>
            <a:r>
              <a:rPr lang="en-US" altLang="en-US" dirty="0"/>
              <a:t> </a:t>
            </a:r>
            <a:r>
              <a:rPr lang="en-US" altLang="en-US" dirty="0" err="1"/>
              <a:t>tự</a:t>
            </a:r>
            <a:r>
              <a:rPr lang="en-US" altLang="en-US" dirty="0"/>
              <a:t> do </a:t>
            </a:r>
            <a:r>
              <a:rPr lang="en-US" altLang="en-US" dirty="0" err="1"/>
              <a:t>theo</a:t>
            </a:r>
            <a:r>
              <a:rPr lang="en-US" altLang="en-US" dirty="0"/>
              <a:t> </a:t>
            </a:r>
            <a:r>
              <a:rPr lang="en-US" altLang="en-US" dirty="0" err="1"/>
              <a:t>hướng</a:t>
            </a:r>
            <a:r>
              <a:rPr lang="en-US" altLang="en-US" dirty="0"/>
              <a:t> </a:t>
            </a:r>
            <a:r>
              <a:rPr lang="en-US" altLang="en-US" dirty="0" err="1"/>
              <a:t>dẫn</a:t>
            </a:r>
            <a:endParaRPr lang="en-US" altLang="en-US" dirty="0"/>
          </a:p>
        </p:txBody>
      </p:sp>
      <p:pic>
        <p:nvPicPr>
          <p:cNvPr id="39949" name="Picture 5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6096000"/>
            <a:ext cx="914400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11">
            <a:extLst>
              <a:ext uri="{FF2B5EF4-FFF2-40B4-BE49-F238E27FC236}">
                <a16:creationId xmlns="" xmlns:a16="http://schemas.microsoft.com/office/drawing/2014/main" id="{B0477B43-AE59-4CAC-B8FD-EDCEA06FBD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7256" y="527655"/>
            <a:ext cx="34144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2800" b="1" u="sng" dirty="0" err="1">
                <a:solidFill>
                  <a:srgbClr val="002060"/>
                </a:solidFill>
                <a:latin typeface="Times New Roman" pitchFamily="18" charset="0"/>
              </a:rPr>
              <a:t>Môn</a:t>
            </a:r>
            <a:r>
              <a:rPr lang="en-US" sz="2800" b="1" u="sng" dirty="0">
                <a:solidFill>
                  <a:srgbClr val="002060"/>
                </a:solidFill>
                <a:latin typeface="Times New Roman" pitchFamily="18" charset="0"/>
              </a:rPr>
              <a:t>: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 Tin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</a:rPr>
              <a:t>học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15" name="Text Box 11">
            <a:extLst>
              <a:ext uri="{FF2B5EF4-FFF2-40B4-BE49-F238E27FC236}">
                <a16:creationId xmlns="" xmlns:a16="http://schemas.microsoft.com/office/drawing/2014/main" id="{0386854F-D27D-4679-A7D4-31342BAA59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055309"/>
            <a:ext cx="92071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28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 1: 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LÀM QUEN VỚI PHẦN MỀM HỌC VẼ (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1)</a:t>
            </a:r>
            <a:endParaRPr lang="en-US" sz="28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 Box 10">
            <a:extLst>
              <a:ext uri="{FF2B5EF4-FFF2-40B4-BE49-F238E27FC236}">
                <a16:creationId xmlns="" xmlns:a16="http://schemas.microsoft.com/office/drawing/2014/main" id="{81759B0C-4703-4478-847A-CE706C458D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3434" y="1"/>
            <a:ext cx="770342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05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11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2019</a:t>
            </a:r>
          </a:p>
        </p:txBody>
      </p:sp>
    </p:spTree>
    <p:extLst>
      <p:ext uri="{BB962C8B-B14F-4D97-AF65-F5344CB8AC3E}">
        <p14:creationId xmlns:p14="http://schemas.microsoft.com/office/powerpoint/2010/main" val="4024422995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Box 6"/>
          <p:cNvSpPr txBox="1">
            <a:spLocks noChangeArrowheads="1"/>
          </p:cNvSpPr>
          <p:nvPr/>
        </p:nvSpPr>
        <p:spPr bwMode="auto">
          <a:xfrm>
            <a:off x="271462" y="1764266"/>
            <a:ext cx="5715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200" dirty="0">
                <a:solidFill>
                  <a:srgbClr val="CC00CC"/>
                </a:solidFill>
              </a:rPr>
              <a:t>A. HOẠT ĐỘNG CƠ BẢN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28600" y="2408042"/>
            <a:ext cx="45656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400" dirty="0">
                <a:solidFill>
                  <a:srgbClr val="FF0000"/>
                </a:solidFill>
              </a:rPr>
              <a:t>2) </a:t>
            </a:r>
            <a:r>
              <a:rPr lang="en-US" altLang="en-US" dirty="0" err="1">
                <a:solidFill>
                  <a:srgbClr val="FF0000"/>
                </a:solidFill>
              </a:rPr>
              <a:t>Công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cụ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bút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vẽ</a:t>
            </a:r>
            <a:endParaRPr lang="en-US" altLang="en-US" dirty="0">
              <a:solidFill>
                <a:srgbClr val="FF0000"/>
              </a:solidFill>
            </a:endParaRPr>
          </a:p>
        </p:txBody>
      </p:sp>
      <p:cxnSp>
        <p:nvCxnSpPr>
          <p:cNvPr id="40964" name="Elbow Connector 13"/>
          <p:cNvCxnSpPr>
            <a:cxnSpLocks noChangeShapeType="1"/>
          </p:cNvCxnSpPr>
          <p:nvPr/>
        </p:nvCxnSpPr>
        <p:spPr bwMode="auto">
          <a:xfrm>
            <a:off x="1676478" y="4397754"/>
            <a:ext cx="1371600" cy="304800"/>
          </a:xfrm>
          <a:prstGeom prst="bentConnector3">
            <a:avLst>
              <a:gd name="adj1" fmla="val 5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 type="arrow" w="med" len="med"/>
              </a14:hiddenLine>
            </a:ext>
          </a:extLst>
        </p:spPr>
      </p:cxnSp>
      <p:cxnSp>
        <p:nvCxnSpPr>
          <p:cNvPr id="40965" name="Elbow Connector 17"/>
          <p:cNvCxnSpPr>
            <a:cxnSpLocks noChangeShapeType="1"/>
          </p:cNvCxnSpPr>
          <p:nvPr/>
        </p:nvCxnSpPr>
        <p:spPr bwMode="auto">
          <a:xfrm>
            <a:off x="228678" y="4092954"/>
            <a:ext cx="2514600" cy="304800"/>
          </a:xfrm>
          <a:prstGeom prst="bentConnector3">
            <a:avLst>
              <a:gd name="adj1" fmla="val 5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 type="arrow" w="med" len="med"/>
              </a14:hiddenLine>
            </a:ext>
          </a:extLst>
        </p:spPr>
      </p:cxnSp>
      <p:sp>
        <p:nvSpPr>
          <p:cNvPr id="40966" name="Rectangle 24"/>
          <p:cNvSpPr>
            <a:spLocks noChangeArrowheads="1"/>
          </p:cNvSpPr>
          <p:nvPr/>
        </p:nvSpPr>
        <p:spPr bwMode="auto">
          <a:xfrm>
            <a:off x="762078" y="4245354"/>
            <a:ext cx="1524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sz="3200"/>
          </a:p>
        </p:txBody>
      </p:sp>
      <p:sp>
        <p:nvSpPr>
          <p:cNvPr id="40967" name="Rectangle 26"/>
          <p:cNvSpPr>
            <a:spLocks noChangeArrowheads="1"/>
          </p:cNvSpPr>
          <p:nvPr/>
        </p:nvSpPr>
        <p:spPr bwMode="auto">
          <a:xfrm>
            <a:off x="609678" y="4778754"/>
            <a:ext cx="1066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sz="3200"/>
          </a:p>
        </p:txBody>
      </p:sp>
      <p:cxnSp>
        <p:nvCxnSpPr>
          <p:cNvPr id="40968" name="Elbow Connector 20"/>
          <p:cNvCxnSpPr>
            <a:cxnSpLocks noChangeShapeType="1"/>
          </p:cNvCxnSpPr>
          <p:nvPr/>
        </p:nvCxnSpPr>
        <p:spPr bwMode="auto">
          <a:xfrm>
            <a:off x="2133678" y="4169154"/>
            <a:ext cx="685800" cy="228600"/>
          </a:xfrm>
          <a:prstGeom prst="bentConnector3">
            <a:avLst>
              <a:gd name="adj1" fmla="val 5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 type="arrow" w="med" len="med"/>
              </a14:hiddenLine>
            </a:ext>
          </a:extLst>
        </p:spPr>
      </p:cxn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533478" y="3178554"/>
            <a:ext cx="7162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200">
                <a:solidFill>
                  <a:srgbClr val="FF6699"/>
                </a:solidFill>
              </a:rPr>
              <a:t>*Các bước thực hiện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533478" y="3788154"/>
            <a:ext cx="7162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u="sng">
                <a:solidFill>
                  <a:srgbClr val="0000FF"/>
                </a:solidFill>
              </a:rPr>
              <a:t>Bước 1</a:t>
            </a:r>
            <a:r>
              <a:rPr lang="en-US" altLang="en-US"/>
              <a:t>: Trong hộp công cụ,  nháy chọn 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533478" y="4397754"/>
            <a:ext cx="7986713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rgbClr val="0000FF"/>
                </a:solidFill>
              </a:rPr>
              <a:t>Bước 2</a:t>
            </a:r>
            <a:r>
              <a:rPr lang="en-US" altLang="en-US"/>
              <a:t>: Di chuyển vào vùng trang vẽ, con trỏ chuột chuyển thành        . Nhấn giữ nút trái chuột để vẽ hình bất kì mà em muốn rồi thả nút chuột để hoàn thành thao tác vẽ.</a:t>
            </a: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784345"/>
            <a:ext cx="4572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78" y="4886865"/>
            <a:ext cx="4572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11">
            <a:extLst>
              <a:ext uri="{FF2B5EF4-FFF2-40B4-BE49-F238E27FC236}">
                <a16:creationId xmlns="" xmlns:a16="http://schemas.microsoft.com/office/drawing/2014/main" id="{B0477B43-AE59-4CAC-B8FD-EDCEA06FBD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7256" y="527655"/>
            <a:ext cx="34144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2800" b="1" u="sng" dirty="0" err="1">
                <a:solidFill>
                  <a:srgbClr val="002060"/>
                </a:solidFill>
                <a:latin typeface="Times New Roman" pitchFamily="18" charset="0"/>
              </a:rPr>
              <a:t>Môn</a:t>
            </a:r>
            <a:r>
              <a:rPr lang="en-US" sz="2800" b="1" u="sng" dirty="0">
                <a:solidFill>
                  <a:srgbClr val="002060"/>
                </a:solidFill>
                <a:latin typeface="Times New Roman" pitchFamily="18" charset="0"/>
              </a:rPr>
              <a:t>: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 Tin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</a:rPr>
              <a:t>học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18" name="Text Box 11">
            <a:extLst>
              <a:ext uri="{FF2B5EF4-FFF2-40B4-BE49-F238E27FC236}">
                <a16:creationId xmlns="" xmlns:a16="http://schemas.microsoft.com/office/drawing/2014/main" id="{0386854F-D27D-4679-A7D4-31342BAA59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055309"/>
            <a:ext cx="92071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28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 1: 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LÀM QUEN VỚI PHẦN MỀM HỌC VẼ (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1)</a:t>
            </a:r>
            <a:endParaRPr lang="en-US" sz="28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 Box 10">
            <a:extLst>
              <a:ext uri="{FF2B5EF4-FFF2-40B4-BE49-F238E27FC236}">
                <a16:creationId xmlns="" xmlns:a16="http://schemas.microsoft.com/office/drawing/2014/main" id="{81759B0C-4703-4478-847A-CE706C458D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3434" y="1"/>
            <a:ext cx="770342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04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11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2019</a:t>
            </a:r>
          </a:p>
        </p:txBody>
      </p:sp>
    </p:spTree>
    <p:extLst>
      <p:ext uri="{BB962C8B-B14F-4D97-AF65-F5344CB8AC3E}">
        <p14:creationId xmlns:p14="http://schemas.microsoft.com/office/powerpoint/2010/main" val="3682967959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1" grpId="0"/>
      <p:bldP spid="22" grpId="0"/>
      <p:bldP spid="2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3813" y="2261080"/>
            <a:ext cx="7924800" cy="533400"/>
          </a:xfrm>
        </p:spPr>
        <p:txBody>
          <a:bodyPr>
            <a:normAutofit/>
          </a:bodyPr>
          <a:lstStyle/>
          <a:p>
            <a:pPr marL="514350" indent="-514350" eaLnBrk="1" hangingPunct="1">
              <a:buFont typeface="Wingdings" panose="05000000000000000000" pitchFamily="2" charset="2"/>
              <a:buNone/>
            </a:pP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endParaRPr lang="en-US" altLang="en-US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72" name="Rectangle 3"/>
          <p:cNvSpPr>
            <a:spLocks noChangeArrowheads="1"/>
          </p:cNvSpPr>
          <p:nvPr/>
        </p:nvSpPr>
        <p:spPr bwMode="auto">
          <a:xfrm>
            <a:off x="838200" y="2667000"/>
            <a:ext cx="78486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en-US" sz="2400" b="1">
                <a:cs typeface="Times New Roman" panose="02020603050405020304" pitchFamily="18" charset="0"/>
              </a:rPr>
              <a:t>Thảo luận nhóm</a:t>
            </a:r>
          </a:p>
          <a:p>
            <a:pPr algn="ctr" eaLnBrk="1" hangingPunct="1">
              <a:spcBef>
                <a:spcPct val="20000"/>
              </a:spcBef>
            </a:pPr>
            <a:r>
              <a:rPr lang="en-US" altLang="en-US" sz="2400">
                <a:cs typeface="Times New Roman" panose="02020603050405020304" pitchFamily="18" charset="0"/>
              </a:rPr>
              <a:t>Trao đổi với bạn các thao tác lưu bài vẽ</a:t>
            </a:r>
          </a:p>
        </p:txBody>
      </p:sp>
      <p:pic>
        <p:nvPicPr>
          <p:cNvPr id="717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657600"/>
            <a:ext cx="54102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3" name="TextBox 7"/>
          <p:cNvSpPr txBox="1">
            <a:spLocks noChangeArrowheads="1"/>
          </p:cNvSpPr>
          <p:nvPr/>
        </p:nvSpPr>
        <p:spPr bwMode="auto">
          <a:xfrm>
            <a:off x="0" y="1648808"/>
            <a:ext cx="5715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dirty="0">
                <a:solidFill>
                  <a:srgbClr val="CC00CC"/>
                </a:solidFill>
              </a:rPr>
              <a:t>A. HOẠT ĐỘNG CƠ BẢN</a:t>
            </a:r>
          </a:p>
        </p:txBody>
      </p:sp>
      <p:pic>
        <p:nvPicPr>
          <p:cNvPr id="10" name="Picture 5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6330950"/>
            <a:ext cx="762000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11">
            <a:extLst>
              <a:ext uri="{FF2B5EF4-FFF2-40B4-BE49-F238E27FC236}">
                <a16:creationId xmlns="" xmlns:a16="http://schemas.microsoft.com/office/drawing/2014/main" id="{B0477B43-AE59-4CAC-B8FD-EDCEA06FBD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7256" y="527655"/>
            <a:ext cx="34144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2800" b="1" u="sng" dirty="0" err="1">
                <a:solidFill>
                  <a:srgbClr val="002060"/>
                </a:solidFill>
                <a:latin typeface="Times New Roman" pitchFamily="18" charset="0"/>
              </a:rPr>
              <a:t>Môn</a:t>
            </a:r>
            <a:r>
              <a:rPr lang="en-US" sz="2800" b="1" u="sng" dirty="0">
                <a:solidFill>
                  <a:srgbClr val="002060"/>
                </a:solidFill>
                <a:latin typeface="Times New Roman" pitchFamily="18" charset="0"/>
              </a:rPr>
              <a:t>: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 Tin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</a:rPr>
              <a:t>học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12" name="Text Box 11">
            <a:extLst>
              <a:ext uri="{FF2B5EF4-FFF2-40B4-BE49-F238E27FC236}">
                <a16:creationId xmlns="" xmlns:a16="http://schemas.microsoft.com/office/drawing/2014/main" id="{0386854F-D27D-4679-A7D4-31342BAA59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055309"/>
            <a:ext cx="92071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28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 1: 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LÀM QUEN VỚI PHẦN MỀM HỌC VẼ (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1)</a:t>
            </a:r>
            <a:endParaRPr lang="en-US" sz="28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 Box 10">
            <a:extLst>
              <a:ext uri="{FF2B5EF4-FFF2-40B4-BE49-F238E27FC236}">
                <a16:creationId xmlns="" xmlns:a16="http://schemas.microsoft.com/office/drawing/2014/main" id="{81759B0C-4703-4478-847A-CE706C458D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3434" y="1"/>
            <a:ext cx="770342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05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11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2019</a:t>
            </a:r>
          </a:p>
        </p:txBody>
      </p:sp>
    </p:spTree>
    <p:extLst>
      <p:ext uri="{BB962C8B-B14F-4D97-AF65-F5344CB8AC3E}">
        <p14:creationId xmlns:p14="http://schemas.microsoft.com/office/powerpoint/2010/main" val="36631986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Box 6"/>
          <p:cNvSpPr txBox="1">
            <a:spLocks noChangeArrowheads="1"/>
          </p:cNvSpPr>
          <p:nvPr/>
        </p:nvSpPr>
        <p:spPr bwMode="auto">
          <a:xfrm>
            <a:off x="228600" y="2209800"/>
            <a:ext cx="5715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rgbClr val="CC00CC"/>
                </a:solidFill>
              </a:rPr>
              <a:t>A. HOẠT ĐỘNG CƠ BẢN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28600" y="2813050"/>
            <a:ext cx="45656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rgbClr val="FF0000"/>
                </a:solidFill>
              </a:rPr>
              <a:t>3) Lưu bài vẽ</a:t>
            </a:r>
          </a:p>
        </p:txBody>
      </p:sp>
      <p:cxnSp>
        <p:nvCxnSpPr>
          <p:cNvPr id="44036" name="Elbow Connector 13"/>
          <p:cNvCxnSpPr>
            <a:cxnSpLocks noChangeShapeType="1"/>
          </p:cNvCxnSpPr>
          <p:nvPr/>
        </p:nvCxnSpPr>
        <p:spPr bwMode="auto">
          <a:xfrm>
            <a:off x="1676400" y="4800600"/>
            <a:ext cx="1371600" cy="304800"/>
          </a:xfrm>
          <a:prstGeom prst="bentConnector3">
            <a:avLst>
              <a:gd name="adj1" fmla="val 5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 type="arrow" w="med" len="med"/>
              </a14:hiddenLine>
            </a:ext>
          </a:extLst>
        </p:spPr>
      </p:cxnSp>
      <p:cxnSp>
        <p:nvCxnSpPr>
          <p:cNvPr id="44037" name="Elbow Connector 17"/>
          <p:cNvCxnSpPr>
            <a:cxnSpLocks noChangeShapeType="1"/>
          </p:cNvCxnSpPr>
          <p:nvPr/>
        </p:nvCxnSpPr>
        <p:spPr bwMode="auto">
          <a:xfrm>
            <a:off x="228600" y="4495800"/>
            <a:ext cx="2514600" cy="304800"/>
          </a:xfrm>
          <a:prstGeom prst="bentConnector3">
            <a:avLst>
              <a:gd name="adj1" fmla="val 5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 type="arrow" w="med" len="med"/>
              </a14:hiddenLine>
            </a:ext>
          </a:extLst>
        </p:spPr>
      </p:cxnSp>
      <p:sp>
        <p:nvSpPr>
          <p:cNvPr id="44038" name="Rectangle 24"/>
          <p:cNvSpPr>
            <a:spLocks noChangeArrowheads="1"/>
          </p:cNvSpPr>
          <p:nvPr/>
        </p:nvSpPr>
        <p:spPr bwMode="auto">
          <a:xfrm>
            <a:off x="762000" y="4648200"/>
            <a:ext cx="1524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4039" name="Rectangle 26"/>
          <p:cNvSpPr>
            <a:spLocks noChangeArrowheads="1"/>
          </p:cNvSpPr>
          <p:nvPr/>
        </p:nvSpPr>
        <p:spPr bwMode="auto">
          <a:xfrm>
            <a:off x="609600" y="5181600"/>
            <a:ext cx="1066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cxnSp>
        <p:nvCxnSpPr>
          <p:cNvPr id="44040" name="Elbow Connector 20"/>
          <p:cNvCxnSpPr>
            <a:cxnSpLocks noChangeShapeType="1"/>
          </p:cNvCxnSpPr>
          <p:nvPr/>
        </p:nvCxnSpPr>
        <p:spPr bwMode="auto">
          <a:xfrm>
            <a:off x="2133600" y="4572000"/>
            <a:ext cx="685800" cy="228600"/>
          </a:xfrm>
          <a:prstGeom prst="bentConnector3">
            <a:avLst>
              <a:gd name="adj1" fmla="val 5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 type="arrow" w="med" len="med"/>
              </a14:hiddenLine>
            </a:ext>
          </a:extLst>
        </p:spPr>
      </p:cxn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609600" y="3214688"/>
            <a:ext cx="792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400"/>
              <a:t>Em sẽ thực hiện các thao tác lưu bài vẽ theo hướng dẫn sau:</a:t>
            </a:r>
          </a:p>
        </p:txBody>
      </p:sp>
      <p:sp>
        <p:nvSpPr>
          <p:cNvPr id="44042" name="Rectangle 49"/>
          <p:cNvSpPr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b="1">
                <a:solidFill>
                  <a:srgbClr val="0070C0"/>
                </a:solidFill>
              </a:rPr>
              <a:t>Thứ  tư, ngày 1 tháng 11 năm 2017</a:t>
            </a:r>
          </a:p>
        </p:txBody>
      </p:sp>
      <p:sp>
        <p:nvSpPr>
          <p:cNvPr id="44043" name="Rectangle 61"/>
          <p:cNvSpPr>
            <a:spLocks noChangeArrowheads="1"/>
          </p:cNvSpPr>
          <p:nvPr/>
        </p:nvSpPr>
        <p:spPr bwMode="auto">
          <a:xfrm>
            <a:off x="228600" y="1066800"/>
            <a:ext cx="891540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b="1">
                <a:solidFill>
                  <a:srgbClr val="FF0000"/>
                </a:solidFill>
              </a:rPr>
              <a:t>CHỦ ĐỀ 2: EM TẬP VẼ</a:t>
            </a:r>
          </a:p>
          <a:p>
            <a:pPr algn="ctr"/>
            <a:r>
              <a:rPr lang="en-US" altLang="en-US" b="1">
                <a:solidFill>
                  <a:srgbClr val="FF0000"/>
                </a:solidFill>
              </a:rPr>
              <a:t>BÀI 1:LÀM QUEN VỚI PHẦN MỀM HỌC VẼ(tiết 1) </a:t>
            </a:r>
          </a:p>
        </p:txBody>
      </p:sp>
      <p:sp>
        <p:nvSpPr>
          <p:cNvPr id="44044" name="Rectangle 61"/>
          <p:cNvSpPr>
            <a:spLocks noChangeArrowheads="1"/>
          </p:cNvSpPr>
          <p:nvPr/>
        </p:nvSpPr>
        <p:spPr bwMode="auto">
          <a:xfrm>
            <a:off x="0" y="609600"/>
            <a:ext cx="914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400" b="1" u="sng">
                <a:solidFill>
                  <a:srgbClr val="FF0000"/>
                </a:solidFill>
              </a:rPr>
              <a:t>TIN HỌC</a:t>
            </a:r>
          </a:p>
        </p:txBody>
      </p:sp>
      <p:pic>
        <p:nvPicPr>
          <p:cNvPr id="44045" name="Picture 5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6330950"/>
            <a:ext cx="762000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3185240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60350" y="2806978"/>
            <a:ext cx="8229600" cy="838200"/>
          </a:xfrm>
        </p:spPr>
        <p:txBody>
          <a:bodyPr/>
          <a:lstStyle/>
          <a:p>
            <a:pPr marL="273050" indent="-273050" eaLnBrk="1" hangingPunct="1">
              <a:buFontTx/>
              <a:buNone/>
            </a:pPr>
            <a:r>
              <a:rPr lang="en-US" altLang="en-US" sz="4400" dirty="0" err="1" smtClean="0">
                <a:solidFill>
                  <a:srgbClr val="0000FF"/>
                </a:solidFill>
              </a:rPr>
              <a:t>Chọn</a:t>
            </a:r>
            <a:r>
              <a:rPr lang="en-US" altLang="en-US" sz="4400" dirty="0" smtClean="0">
                <a:solidFill>
                  <a:srgbClr val="0000FF"/>
                </a:solidFill>
              </a:rPr>
              <a:t> </a:t>
            </a:r>
            <a:r>
              <a:rPr lang="en-US" altLang="en-US" sz="4400" dirty="0" err="1" smtClean="0">
                <a:solidFill>
                  <a:srgbClr val="0000FF"/>
                </a:solidFill>
              </a:rPr>
              <a:t>câu</a:t>
            </a:r>
            <a:r>
              <a:rPr lang="en-US" altLang="en-US" sz="4400" dirty="0" smtClean="0">
                <a:solidFill>
                  <a:srgbClr val="0000FF"/>
                </a:solidFill>
              </a:rPr>
              <a:t> </a:t>
            </a:r>
            <a:r>
              <a:rPr lang="en-US" altLang="en-US" sz="4400" dirty="0" err="1" smtClean="0">
                <a:solidFill>
                  <a:srgbClr val="0000FF"/>
                </a:solidFill>
              </a:rPr>
              <a:t>trả</a:t>
            </a:r>
            <a:r>
              <a:rPr lang="en-US" altLang="en-US" sz="4400" dirty="0" smtClean="0">
                <a:solidFill>
                  <a:srgbClr val="0000FF"/>
                </a:solidFill>
              </a:rPr>
              <a:t> </a:t>
            </a:r>
            <a:r>
              <a:rPr lang="en-US" altLang="en-US" sz="4400" dirty="0" err="1" smtClean="0">
                <a:solidFill>
                  <a:srgbClr val="0000FF"/>
                </a:solidFill>
              </a:rPr>
              <a:t>lời</a:t>
            </a:r>
            <a:r>
              <a:rPr lang="en-US" altLang="en-US" sz="4400" dirty="0" smtClean="0">
                <a:solidFill>
                  <a:srgbClr val="0000FF"/>
                </a:solidFill>
              </a:rPr>
              <a:t> </a:t>
            </a:r>
            <a:r>
              <a:rPr lang="en-US" altLang="en-US" sz="4400" dirty="0" err="1" smtClean="0">
                <a:solidFill>
                  <a:srgbClr val="0000FF"/>
                </a:solidFill>
              </a:rPr>
              <a:t>đúng</a:t>
            </a:r>
            <a:endParaRPr lang="en-US" altLang="en-US" sz="4400" dirty="0" smtClean="0">
              <a:solidFill>
                <a:srgbClr val="0000FF"/>
              </a:solidFill>
            </a:endParaRPr>
          </a:p>
        </p:txBody>
      </p:sp>
      <p:pic>
        <p:nvPicPr>
          <p:cNvPr id="31" name="Picture 32" descr="ag00373_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232675">
            <a:off x="7937500" y="5829300"/>
            <a:ext cx="1143000" cy="110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28"/>
          <p:cNvGrpSpPr>
            <a:grpSpLocks/>
          </p:cNvGrpSpPr>
          <p:nvPr/>
        </p:nvGrpSpPr>
        <p:grpSpPr bwMode="auto">
          <a:xfrm>
            <a:off x="300037" y="1549678"/>
            <a:ext cx="1371600" cy="1295400"/>
            <a:chOff x="432" y="1536"/>
            <a:chExt cx="796" cy="792"/>
          </a:xfrm>
        </p:grpSpPr>
        <p:grpSp>
          <p:nvGrpSpPr>
            <p:cNvPr id="55311" name="Group 29"/>
            <p:cNvGrpSpPr>
              <a:grpSpLocks/>
            </p:cNvGrpSpPr>
            <p:nvPr/>
          </p:nvGrpSpPr>
          <p:grpSpPr bwMode="auto">
            <a:xfrm>
              <a:off x="432" y="1536"/>
              <a:ext cx="796" cy="423"/>
              <a:chOff x="432" y="1296"/>
              <a:chExt cx="796" cy="663"/>
            </a:xfrm>
          </p:grpSpPr>
          <p:pic>
            <p:nvPicPr>
              <p:cNvPr id="55314" name="Picture 30" descr="Dauhoi2"/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8" y="1296"/>
                <a:ext cx="460" cy="6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5315" name="Picture 31" descr="Dauhoi2"/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432" y="1308"/>
                <a:ext cx="460" cy="6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55312" name="Picture 32" descr="ag00317_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" y="1824"/>
              <a:ext cx="392" cy="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5313" name="Picture 33" descr="ag00317_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8" y="1824"/>
              <a:ext cx="392" cy="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46516" name="Rectangle 52"/>
          <p:cNvSpPr>
            <a:spLocks noChangeArrowheads="1"/>
          </p:cNvSpPr>
          <p:nvPr/>
        </p:nvSpPr>
        <p:spPr bwMode="auto">
          <a:xfrm>
            <a:off x="209550" y="3882480"/>
            <a:ext cx="8115300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b="1" dirty="0" err="1">
                <a:solidFill>
                  <a:srgbClr val="0000FF"/>
                </a:solidFill>
              </a:rPr>
              <a:t>Câu</a:t>
            </a:r>
            <a:r>
              <a:rPr lang="en-US" altLang="en-US" b="1" dirty="0">
                <a:solidFill>
                  <a:srgbClr val="0000FF"/>
                </a:solidFill>
              </a:rPr>
              <a:t> 1. </a:t>
            </a:r>
            <a:r>
              <a:rPr lang="en-US" altLang="en-US" b="1" dirty="0" err="1">
                <a:solidFill>
                  <a:srgbClr val="0000FF"/>
                </a:solidFill>
              </a:rPr>
              <a:t>Để</a:t>
            </a:r>
            <a:r>
              <a:rPr lang="en-US" altLang="en-US" b="1" dirty="0">
                <a:solidFill>
                  <a:srgbClr val="0000FF"/>
                </a:solidFill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</a:rPr>
              <a:t>truy</a:t>
            </a:r>
            <a:r>
              <a:rPr lang="en-US" altLang="en-US" b="1" dirty="0">
                <a:solidFill>
                  <a:srgbClr val="0000FF"/>
                </a:solidFill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</a:rPr>
              <a:t>cập</a:t>
            </a:r>
            <a:r>
              <a:rPr lang="en-US" altLang="en-US" b="1" dirty="0">
                <a:solidFill>
                  <a:srgbClr val="0000FF"/>
                </a:solidFill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</a:rPr>
              <a:t>được</a:t>
            </a:r>
            <a:r>
              <a:rPr lang="en-US" altLang="en-US" b="1" dirty="0">
                <a:solidFill>
                  <a:srgbClr val="0000FF"/>
                </a:solidFill>
              </a:rPr>
              <a:t> Internet </a:t>
            </a:r>
            <a:r>
              <a:rPr lang="en-US" altLang="en-US" b="1" dirty="0" err="1">
                <a:solidFill>
                  <a:srgbClr val="0000FF"/>
                </a:solidFill>
              </a:rPr>
              <a:t>máy</a:t>
            </a:r>
            <a:r>
              <a:rPr lang="en-US" altLang="en-US" b="1" dirty="0">
                <a:solidFill>
                  <a:srgbClr val="0000FF"/>
                </a:solidFill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</a:rPr>
              <a:t>tính</a:t>
            </a:r>
            <a:r>
              <a:rPr lang="en-US" altLang="en-US" b="1" dirty="0">
                <a:solidFill>
                  <a:srgbClr val="0000FF"/>
                </a:solidFill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</a:rPr>
              <a:t>phải</a:t>
            </a:r>
            <a:r>
              <a:rPr lang="en-US" altLang="en-US" b="1" dirty="0">
                <a:solidFill>
                  <a:srgbClr val="0000FF"/>
                </a:solidFill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</a:rPr>
              <a:t>có</a:t>
            </a:r>
            <a:r>
              <a:rPr lang="en-US" altLang="en-US" b="1" dirty="0">
                <a:solidFill>
                  <a:srgbClr val="0000FF"/>
                </a:solidFill>
              </a:rPr>
              <a:t>:</a:t>
            </a:r>
          </a:p>
          <a:p>
            <a:pPr>
              <a:spcBef>
                <a:spcPct val="0"/>
              </a:spcBef>
            </a:pPr>
            <a:endParaRPr lang="en-US" altLang="en-US" sz="1800" dirty="0">
              <a:solidFill>
                <a:srgbClr val="0000FF"/>
              </a:solidFill>
            </a:endParaRPr>
          </a:p>
        </p:txBody>
      </p:sp>
      <p:sp>
        <p:nvSpPr>
          <p:cNvPr id="446517" name="Rectangle 53"/>
          <p:cNvSpPr>
            <a:spLocks noChangeArrowheads="1"/>
          </p:cNvSpPr>
          <p:nvPr/>
        </p:nvSpPr>
        <p:spPr bwMode="auto">
          <a:xfrm>
            <a:off x="342900" y="4546848"/>
            <a:ext cx="4191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b="1" dirty="0">
                <a:solidFill>
                  <a:srgbClr val="0000FF"/>
                </a:solidFill>
              </a:rPr>
              <a:t>A. </a:t>
            </a:r>
            <a:r>
              <a:rPr lang="en-US" altLang="en-US" b="1" dirty="0" err="1">
                <a:solidFill>
                  <a:srgbClr val="0000FF"/>
                </a:solidFill>
              </a:rPr>
              <a:t>Được</a:t>
            </a:r>
            <a:r>
              <a:rPr lang="en-US" altLang="en-US" b="1" dirty="0">
                <a:solidFill>
                  <a:srgbClr val="0000FF"/>
                </a:solidFill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</a:rPr>
              <a:t>kết</a:t>
            </a:r>
            <a:r>
              <a:rPr lang="en-US" altLang="en-US" b="1" dirty="0">
                <a:solidFill>
                  <a:srgbClr val="0000FF"/>
                </a:solidFill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</a:rPr>
              <a:t>nối</a:t>
            </a:r>
            <a:r>
              <a:rPr lang="en-US" altLang="en-US" b="1" dirty="0">
                <a:solidFill>
                  <a:srgbClr val="0000FF"/>
                </a:solidFill>
              </a:rPr>
              <a:t> Internet</a:t>
            </a:r>
          </a:p>
        </p:txBody>
      </p:sp>
      <p:sp>
        <p:nvSpPr>
          <p:cNvPr id="446518" name="Rectangle 54"/>
          <p:cNvSpPr>
            <a:spLocks noChangeArrowheads="1"/>
          </p:cNvSpPr>
          <p:nvPr/>
        </p:nvSpPr>
        <p:spPr bwMode="auto">
          <a:xfrm>
            <a:off x="333375" y="5290603"/>
            <a:ext cx="296386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b="1" dirty="0">
                <a:solidFill>
                  <a:srgbClr val="0000FF"/>
                </a:solidFill>
              </a:rPr>
              <a:t>B. </a:t>
            </a:r>
            <a:r>
              <a:rPr lang="en-US" altLang="en-US" b="1" dirty="0" err="1">
                <a:solidFill>
                  <a:srgbClr val="0000FF"/>
                </a:solidFill>
              </a:rPr>
              <a:t>Có</a:t>
            </a:r>
            <a:r>
              <a:rPr lang="en-US" altLang="en-US" b="1" dirty="0">
                <a:solidFill>
                  <a:srgbClr val="0000FF"/>
                </a:solidFill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</a:rPr>
              <a:t>trình</a:t>
            </a:r>
            <a:r>
              <a:rPr lang="en-US" altLang="en-US" b="1" dirty="0">
                <a:solidFill>
                  <a:srgbClr val="0000FF"/>
                </a:solidFill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</a:rPr>
              <a:t>duyệt</a:t>
            </a:r>
            <a:r>
              <a:rPr lang="en-US" altLang="en-US" b="1" dirty="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446520" name="Rectangle 56"/>
          <p:cNvSpPr>
            <a:spLocks noChangeArrowheads="1"/>
          </p:cNvSpPr>
          <p:nvPr/>
        </p:nvSpPr>
        <p:spPr bwMode="auto">
          <a:xfrm>
            <a:off x="330200" y="5844908"/>
            <a:ext cx="67500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b="1">
                <a:solidFill>
                  <a:srgbClr val="0000FF"/>
                </a:solidFill>
              </a:rPr>
              <a:t>C. Được kết nối Internet và có trình duyệt</a:t>
            </a:r>
          </a:p>
        </p:txBody>
      </p:sp>
      <p:sp>
        <p:nvSpPr>
          <p:cNvPr id="446522" name="Oval 58"/>
          <p:cNvSpPr>
            <a:spLocks noChangeArrowheads="1"/>
          </p:cNvSpPr>
          <p:nvPr/>
        </p:nvSpPr>
        <p:spPr bwMode="auto">
          <a:xfrm>
            <a:off x="241300" y="5844908"/>
            <a:ext cx="609600" cy="533400"/>
          </a:xfrm>
          <a:prstGeom prst="ellips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grpSp>
        <p:nvGrpSpPr>
          <p:cNvPr id="5" name="Group 45"/>
          <p:cNvGrpSpPr>
            <a:grpSpLocks/>
          </p:cNvGrpSpPr>
          <p:nvPr/>
        </p:nvGrpSpPr>
        <p:grpSpPr bwMode="auto">
          <a:xfrm>
            <a:off x="2522030" y="1549678"/>
            <a:ext cx="4495800" cy="1447800"/>
            <a:chOff x="1968" y="240"/>
            <a:chExt cx="2832" cy="912"/>
          </a:xfrm>
        </p:grpSpPr>
        <p:sp>
          <p:nvSpPr>
            <p:cNvPr id="55307" name="Oval 39"/>
            <p:cNvSpPr>
              <a:spLocks noChangeArrowheads="1"/>
            </p:cNvSpPr>
            <p:nvPr/>
          </p:nvSpPr>
          <p:spPr bwMode="auto">
            <a:xfrm>
              <a:off x="1968" y="240"/>
              <a:ext cx="2832" cy="912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5308" name="Oval 40"/>
            <p:cNvSpPr>
              <a:spLocks noChangeArrowheads="1"/>
            </p:cNvSpPr>
            <p:nvPr/>
          </p:nvSpPr>
          <p:spPr bwMode="auto">
            <a:xfrm>
              <a:off x="2112" y="288"/>
              <a:ext cx="2496" cy="768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5309" name="Oval 42" descr="Blue tissue paper"/>
            <p:cNvSpPr>
              <a:spLocks noChangeArrowheads="1"/>
            </p:cNvSpPr>
            <p:nvPr/>
          </p:nvSpPr>
          <p:spPr bwMode="auto">
            <a:xfrm>
              <a:off x="2256" y="320"/>
              <a:ext cx="2208" cy="720"/>
            </a:xfrm>
            <a:prstGeom prst="ellipse">
              <a:avLst/>
            </a:prstGeom>
            <a:blipFill dpi="0" rotWithShape="1">
              <a:blip r:embed="rId6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5310" name="Text Box 43"/>
            <p:cNvSpPr txBox="1">
              <a:spLocks noChangeArrowheads="1"/>
            </p:cNvSpPr>
            <p:nvPr/>
          </p:nvSpPr>
          <p:spPr bwMode="auto">
            <a:xfrm>
              <a:off x="2400" y="528"/>
              <a:ext cx="206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2400" dirty="0">
                  <a:solidFill>
                    <a:srgbClr val="FF3300"/>
                  </a:solidFill>
                </a:rPr>
                <a:t>KIỂM TRA BÀI CŨ</a:t>
              </a:r>
            </a:p>
          </p:txBody>
        </p:sp>
      </p:grpSp>
      <p:sp>
        <p:nvSpPr>
          <p:cNvPr id="21" name="Text Box 11">
            <a:extLst>
              <a:ext uri="{FF2B5EF4-FFF2-40B4-BE49-F238E27FC236}">
                <a16:creationId xmlns="" xmlns:a16="http://schemas.microsoft.com/office/drawing/2014/main" id="{0386854F-D27D-4679-A7D4-31342BAA59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055309"/>
            <a:ext cx="92071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28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 1: 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LÀM QUEN VỚI PHẦN MỀM HỌC VẼ (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1)</a:t>
            </a:r>
            <a:endParaRPr lang="en-US" sz="28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8723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5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4465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46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446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446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446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46517" grpId="0"/>
      <p:bldP spid="446518" grpId="0"/>
      <p:bldP spid="446520" grpId="0"/>
      <p:bldP spid="44652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Box 6"/>
          <p:cNvSpPr txBox="1">
            <a:spLocks noChangeArrowheads="1"/>
          </p:cNvSpPr>
          <p:nvPr/>
        </p:nvSpPr>
        <p:spPr bwMode="auto">
          <a:xfrm>
            <a:off x="260350" y="1676073"/>
            <a:ext cx="5715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dirty="0">
                <a:solidFill>
                  <a:srgbClr val="CC00CC"/>
                </a:solidFill>
              </a:rPr>
              <a:t>A. HOẠT ĐỘNG CƠ BẢN</a:t>
            </a:r>
          </a:p>
        </p:txBody>
      </p:sp>
      <p:sp>
        <p:nvSpPr>
          <p:cNvPr id="45059" name="TextBox 8"/>
          <p:cNvSpPr txBox="1">
            <a:spLocks noChangeArrowheads="1"/>
          </p:cNvSpPr>
          <p:nvPr/>
        </p:nvSpPr>
        <p:spPr bwMode="auto">
          <a:xfrm>
            <a:off x="260350" y="2355005"/>
            <a:ext cx="45656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200">
                <a:solidFill>
                  <a:srgbClr val="FF0000"/>
                </a:solidFill>
              </a:rPr>
              <a:t>3) Lưu bài vẽ</a:t>
            </a:r>
          </a:p>
        </p:txBody>
      </p:sp>
      <p:cxnSp>
        <p:nvCxnSpPr>
          <p:cNvPr id="45060" name="Elbow Connector 13"/>
          <p:cNvCxnSpPr>
            <a:cxnSpLocks noChangeShapeType="1"/>
          </p:cNvCxnSpPr>
          <p:nvPr/>
        </p:nvCxnSpPr>
        <p:spPr bwMode="auto">
          <a:xfrm>
            <a:off x="1676400" y="4800600"/>
            <a:ext cx="1371600" cy="304800"/>
          </a:xfrm>
          <a:prstGeom prst="bentConnector3">
            <a:avLst>
              <a:gd name="adj1" fmla="val 5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 type="arrow" w="med" len="med"/>
              </a14:hiddenLine>
            </a:ext>
          </a:extLst>
        </p:spPr>
      </p:cxnSp>
      <p:cxnSp>
        <p:nvCxnSpPr>
          <p:cNvPr id="45061" name="Elbow Connector 17"/>
          <p:cNvCxnSpPr>
            <a:cxnSpLocks noChangeShapeType="1"/>
          </p:cNvCxnSpPr>
          <p:nvPr/>
        </p:nvCxnSpPr>
        <p:spPr bwMode="auto">
          <a:xfrm>
            <a:off x="228600" y="4495800"/>
            <a:ext cx="2514600" cy="304800"/>
          </a:xfrm>
          <a:prstGeom prst="bentConnector3">
            <a:avLst>
              <a:gd name="adj1" fmla="val 5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 type="arrow" w="med" len="med"/>
              </a14:hiddenLine>
            </a:ext>
          </a:extLst>
        </p:spPr>
      </p:cxnSp>
      <p:sp>
        <p:nvSpPr>
          <p:cNvPr id="45062" name="Rectangle 26"/>
          <p:cNvSpPr>
            <a:spLocks noChangeArrowheads="1"/>
          </p:cNvSpPr>
          <p:nvPr/>
        </p:nvSpPr>
        <p:spPr bwMode="auto">
          <a:xfrm>
            <a:off x="609600" y="5181600"/>
            <a:ext cx="1066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cxnSp>
        <p:nvCxnSpPr>
          <p:cNvPr id="45063" name="Elbow Connector 20"/>
          <p:cNvCxnSpPr>
            <a:cxnSpLocks noChangeShapeType="1"/>
          </p:cNvCxnSpPr>
          <p:nvPr/>
        </p:nvCxnSpPr>
        <p:spPr bwMode="auto">
          <a:xfrm>
            <a:off x="2133600" y="4572000"/>
            <a:ext cx="685800" cy="228600"/>
          </a:xfrm>
          <a:prstGeom prst="bentConnector3">
            <a:avLst>
              <a:gd name="adj1" fmla="val 5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 type="arrow" w="med" len="med"/>
              </a14:hiddenLine>
            </a:ext>
          </a:extLst>
        </p:spPr>
      </p:cxn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-28496" y="4992418"/>
            <a:ext cx="8534400" cy="138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400" u="sng" dirty="0" err="1">
                <a:solidFill>
                  <a:srgbClr val="0000FF"/>
                </a:solidFill>
              </a:rPr>
              <a:t>Bước</a:t>
            </a:r>
            <a:r>
              <a:rPr lang="en-US" altLang="en-US" sz="2400" u="sng" dirty="0">
                <a:solidFill>
                  <a:srgbClr val="0000FF"/>
                </a:solidFill>
              </a:rPr>
              <a:t> 3</a:t>
            </a:r>
            <a:r>
              <a:rPr lang="en-US" altLang="en-US" sz="2400" dirty="0">
                <a:solidFill>
                  <a:srgbClr val="0000FF"/>
                </a:solidFill>
              </a:rPr>
              <a:t>: </a:t>
            </a:r>
            <a:r>
              <a:rPr lang="en-US" altLang="en-US" sz="2400" dirty="0" err="1"/>
              <a:t>Đặt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tên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cho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bài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vẽ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bằng</a:t>
            </a:r>
            <a:r>
              <a:rPr lang="en-US" altLang="en-US" sz="2400" dirty="0"/>
              <a:t> </a:t>
            </a:r>
            <a:r>
              <a:rPr lang="en-US" altLang="en-US" sz="2400" dirty="0" err="1"/>
              <a:t>các</a:t>
            </a:r>
            <a:r>
              <a:rPr lang="en-US" altLang="en-US" sz="2400" dirty="0"/>
              <a:t> </a:t>
            </a:r>
            <a:r>
              <a:rPr lang="en-US" altLang="en-US" sz="2400" dirty="0" err="1"/>
              <a:t>nháy</a:t>
            </a:r>
            <a:r>
              <a:rPr lang="en-US" altLang="en-US" sz="2400" dirty="0"/>
              <a:t> </a:t>
            </a:r>
            <a:r>
              <a:rPr lang="en-US" altLang="en-US" sz="2400" dirty="0" err="1"/>
              <a:t>chuột</a:t>
            </a:r>
            <a:r>
              <a:rPr lang="en-US" altLang="en-US" sz="2400" dirty="0"/>
              <a:t> </a:t>
            </a:r>
            <a:r>
              <a:rPr lang="en-US" altLang="en-US" sz="2400" dirty="0" err="1"/>
              <a:t>vào</a:t>
            </a:r>
            <a:r>
              <a:rPr lang="en-US" altLang="en-US" sz="2400" dirty="0"/>
              <a:t> ô </a:t>
            </a:r>
            <a:r>
              <a:rPr lang="en-US" altLang="en-US" sz="2400" dirty="0">
                <a:solidFill>
                  <a:srgbClr val="CC00CC"/>
                </a:solidFill>
              </a:rPr>
              <a:t>File name </a:t>
            </a:r>
            <a:r>
              <a:rPr lang="en-US" altLang="en-US" sz="2400" dirty="0" err="1"/>
              <a:t>rồi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gõ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tên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bài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vẽ</a:t>
            </a:r>
            <a:r>
              <a:rPr lang="en-US" altLang="en-US" sz="2400" dirty="0"/>
              <a:t>.</a:t>
            </a:r>
          </a:p>
          <a:p>
            <a:endParaRPr lang="en-US" altLang="en-US" sz="2400" dirty="0"/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-28496" y="5992542"/>
            <a:ext cx="66294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400" u="sng" dirty="0" err="1">
                <a:solidFill>
                  <a:srgbClr val="0000FF"/>
                </a:solidFill>
              </a:rPr>
              <a:t>Bước</a:t>
            </a:r>
            <a:r>
              <a:rPr lang="en-US" altLang="en-US" sz="2400" u="sng" dirty="0">
                <a:solidFill>
                  <a:srgbClr val="0000FF"/>
                </a:solidFill>
              </a:rPr>
              <a:t> 4</a:t>
            </a:r>
            <a:r>
              <a:rPr lang="en-US" altLang="en-US" sz="2400" dirty="0"/>
              <a:t>: </a:t>
            </a:r>
            <a:r>
              <a:rPr lang="en-US" altLang="en-US" sz="2400" dirty="0" err="1"/>
              <a:t>Nháy</a:t>
            </a:r>
            <a:r>
              <a:rPr lang="en-US" altLang="en-US" sz="2400" dirty="0"/>
              <a:t> </a:t>
            </a:r>
            <a:r>
              <a:rPr lang="en-US" altLang="en-US" sz="2400" dirty="0" err="1"/>
              <a:t>chọn</a:t>
            </a:r>
            <a:r>
              <a:rPr lang="en-US" altLang="en-US" sz="2400" dirty="0">
                <a:solidFill>
                  <a:srgbClr val="CC00CC"/>
                </a:solidFill>
              </a:rPr>
              <a:t> Save </a:t>
            </a:r>
            <a:r>
              <a:rPr lang="en-US" altLang="en-US" sz="2400" dirty="0" err="1"/>
              <a:t>để</a:t>
            </a:r>
            <a:r>
              <a:rPr lang="en-US" altLang="en-US" sz="2400" dirty="0"/>
              <a:t> </a:t>
            </a:r>
            <a:r>
              <a:rPr lang="en-US" altLang="en-US" sz="2400" dirty="0" err="1"/>
              <a:t>lưu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bài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vẽ</a:t>
            </a:r>
            <a:r>
              <a:rPr lang="en-US" altLang="en-US" sz="2400" dirty="0"/>
              <a:t>.</a:t>
            </a:r>
          </a:p>
          <a:p>
            <a:endParaRPr lang="en-US" altLang="en-US" sz="2000" dirty="0"/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0" y="3431382"/>
            <a:ext cx="832008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400" u="sng" dirty="0" smtClean="0">
                <a:solidFill>
                  <a:srgbClr val="0000FF"/>
                </a:solidFill>
              </a:rPr>
              <a:t> </a:t>
            </a:r>
            <a:r>
              <a:rPr lang="en-US" altLang="en-US" sz="2400" u="sng" dirty="0" err="1" smtClean="0">
                <a:solidFill>
                  <a:srgbClr val="0000FF"/>
                </a:solidFill>
              </a:rPr>
              <a:t>Bước</a:t>
            </a:r>
            <a:r>
              <a:rPr lang="en-US" altLang="en-US" sz="2400" u="sng" dirty="0" smtClean="0">
                <a:solidFill>
                  <a:srgbClr val="0000FF"/>
                </a:solidFill>
              </a:rPr>
              <a:t> </a:t>
            </a:r>
            <a:r>
              <a:rPr lang="en-US" altLang="en-US" sz="2400" u="sng" dirty="0">
                <a:solidFill>
                  <a:srgbClr val="0000FF"/>
                </a:solidFill>
              </a:rPr>
              <a:t>1</a:t>
            </a:r>
            <a:r>
              <a:rPr lang="en-US" altLang="en-US" sz="2400" dirty="0">
                <a:solidFill>
                  <a:srgbClr val="0000FF"/>
                </a:solidFill>
              </a:rPr>
              <a:t>: </a:t>
            </a:r>
            <a:r>
              <a:rPr lang="en-US" altLang="en-US" sz="2400" dirty="0" err="1"/>
              <a:t>Nháy</a:t>
            </a:r>
            <a:r>
              <a:rPr lang="en-US" altLang="en-US" sz="2400" dirty="0"/>
              <a:t> </a:t>
            </a:r>
            <a:r>
              <a:rPr lang="en-US" altLang="en-US" sz="2400" dirty="0" err="1"/>
              <a:t>chọn</a:t>
            </a:r>
            <a:r>
              <a:rPr lang="en-US" altLang="en-US" sz="2400" dirty="0"/>
              <a:t>         ở </a:t>
            </a:r>
            <a:r>
              <a:rPr lang="en-US" altLang="en-US" sz="2400" dirty="0" err="1"/>
              <a:t>phía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trên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góc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trái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phần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mềm</a:t>
            </a:r>
            <a:r>
              <a:rPr lang="en-US" altLang="en-US" sz="2400" dirty="0"/>
              <a:t> Paint, </a:t>
            </a:r>
            <a:r>
              <a:rPr lang="en-US" altLang="en-US" sz="2400" dirty="0" err="1"/>
              <a:t>rồi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chọn</a:t>
            </a:r>
            <a:r>
              <a:rPr lang="en-US" altLang="en-US" sz="2400" dirty="0"/>
              <a:t>  Save.  </a:t>
            </a:r>
            <a:r>
              <a:rPr lang="en-US" altLang="en-US" sz="2400" dirty="0" err="1"/>
              <a:t>Hoặc</a:t>
            </a:r>
            <a:r>
              <a:rPr lang="en-US" altLang="en-US" sz="2400" dirty="0"/>
              <a:t> </a:t>
            </a:r>
            <a:r>
              <a:rPr lang="en-US" altLang="en-US" sz="2400" dirty="0" err="1"/>
              <a:t>em</a:t>
            </a:r>
            <a:r>
              <a:rPr lang="en-US" altLang="en-US" sz="2400" dirty="0"/>
              <a:t> </a:t>
            </a:r>
            <a:r>
              <a:rPr lang="en-US" altLang="en-US" sz="2400" dirty="0" err="1"/>
              <a:t>nhấn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tổ</a:t>
            </a:r>
            <a:r>
              <a:rPr lang="en-US" altLang="en-US" sz="2400" dirty="0"/>
              <a:t> </a:t>
            </a:r>
            <a:r>
              <a:rPr lang="en-US" altLang="en-US" sz="2400" dirty="0" err="1"/>
              <a:t>hợp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phím</a:t>
            </a:r>
            <a:r>
              <a:rPr lang="en-US" altLang="en-US" sz="2400" dirty="0"/>
              <a:t> </a:t>
            </a:r>
            <a:r>
              <a:rPr lang="en-US" altLang="en-US" sz="2400" dirty="0">
                <a:solidFill>
                  <a:srgbClr val="0000FF"/>
                </a:solidFill>
              </a:rPr>
              <a:t>Ctrl + </a:t>
            </a:r>
            <a:r>
              <a:rPr lang="en-US" altLang="en-US" sz="2400" dirty="0" smtClean="0">
                <a:solidFill>
                  <a:srgbClr val="0000FF"/>
                </a:solidFill>
              </a:rPr>
              <a:t>S</a:t>
            </a:r>
            <a:endParaRPr lang="en-US" altLang="en-US" sz="2400" dirty="0">
              <a:solidFill>
                <a:srgbClr val="0000FF"/>
              </a:solidFill>
            </a:endParaRP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0" y="4132786"/>
            <a:ext cx="8320088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400" u="sng" dirty="0" err="1">
                <a:solidFill>
                  <a:srgbClr val="0000FF"/>
                </a:solidFill>
              </a:rPr>
              <a:t>Bước</a:t>
            </a:r>
            <a:r>
              <a:rPr lang="en-US" altLang="en-US" sz="2400" u="sng" dirty="0">
                <a:solidFill>
                  <a:srgbClr val="0000FF"/>
                </a:solidFill>
              </a:rPr>
              <a:t> 2</a:t>
            </a:r>
            <a:r>
              <a:rPr lang="en-US" altLang="en-US" sz="2400" dirty="0">
                <a:solidFill>
                  <a:srgbClr val="0000FF"/>
                </a:solidFill>
              </a:rPr>
              <a:t>: </a:t>
            </a:r>
            <a:r>
              <a:rPr lang="en-US" altLang="en-US" sz="2400" dirty="0" err="1"/>
              <a:t>Cửa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sổ</a:t>
            </a:r>
            <a:r>
              <a:rPr lang="en-US" altLang="en-US" sz="2400" dirty="0"/>
              <a:t> </a:t>
            </a:r>
            <a:r>
              <a:rPr lang="en-US" altLang="en-US" sz="2400" dirty="0">
                <a:solidFill>
                  <a:srgbClr val="CC00CC"/>
                </a:solidFill>
              </a:rPr>
              <a:t>Save As </a:t>
            </a:r>
            <a:r>
              <a:rPr lang="en-US" altLang="en-US" sz="2400" dirty="0" err="1"/>
              <a:t>hiện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ra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như</a:t>
            </a:r>
            <a:r>
              <a:rPr lang="en-US" altLang="en-US" sz="2400" dirty="0"/>
              <a:t> </a:t>
            </a:r>
            <a:r>
              <a:rPr lang="en-US" altLang="en-US" sz="2400" dirty="0" err="1"/>
              <a:t>hình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bên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em</a:t>
            </a:r>
            <a:r>
              <a:rPr lang="en-US" altLang="en-US" sz="2400" dirty="0"/>
              <a:t> </a:t>
            </a:r>
            <a:r>
              <a:rPr lang="en-US" altLang="en-US" sz="2400" dirty="0" err="1"/>
              <a:t>chọn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thư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mục</a:t>
            </a:r>
            <a:r>
              <a:rPr lang="en-US" altLang="en-US" sz="2400" dirty="0"/>
              <a:t> </a:t>
            </a:r>
            <a:r>
              <a:rPr lang="en-US" altLang="en-US" sz="2400" dirty="0" err="1"/>
              <a:t>để</a:t>
            </a:r>
            <a:r>
              <a:rPr lang="en-US" altLang="en-US" sz="2400" dirty="0"/>
              <a:t> </a:t>
            </a:r>
            <a:r>
              <a:rPr lang="en-US" altLang="en-US" sz="2400" dirty="0" err="1"/>
              <a:t>lưu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bài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vẽ</a:t>
            </a:r>
            <a:r>
              <a:rPr lang="en-US" altLang="en-US" sz="2400" dirty="0"/>
              <a:t>.</a:t>
            </a:r>
          </a:p>
          <a:p>
            <a:endParaRPr lang="en-US" altLang="en-US" sz="2400" dirty="0"/>
          </a:p>
        </p:txBody>
      </p: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7800" y="3543235"/>
            <a:ext cx="4000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260350" y="2909619"/>
            <a:ext cx="45656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dirty="0">
                <a:solidFill>
                  <a:srgbClr val="0000FF"/>
                </a:solidFill>
              </a:rPr>
              <a:t>* </a:t>
            </a:r>
            <a:r>
              <a:rPr lang="en-US" altLang="en-US" dirty="0" err="1">
                <a:solidFill>
                  <a:srgbClr val="0000FF"/>
                </a:solidFill>
              </a:rPr>
              <a:t>Các</a:t>
            </a:r>
            <a:r>
              <a:rPr lang="en-US" altLang="en-US" dirty="0">
                <a:solidFill>
                  <a:srgbClr val="0000FF"/>
                </a:solidFill>
              </a:rPr>
              <a:t> </a:t>
            </a:r>
            <a:r>
              <a:rPr lang="en-US" altLang="en-US" dirty="0" err="1">
                <a:solidFill>
                  <a:srgbClr val="0000FF"/>
                </a:solidFill>
              </a:rPr>
              <a:t>bước</a:t>
            </a:r>
            <a:r>
              <a:rPr lang="en-US" altLang="en-US" dirty="0">
                <a:solidFill>
                  <a:srgbClr val="0000FF"/>
                </a:solidFill>
              </a:rPr>
              <a:t> </a:t>
            </a:r>
            <a:r>
              <a:rPr lang="en-US" altLang="en-US" dirty="0" err="1">
                <a:solidFill>
                  <a:srgbClr val="0000FF"/>
                </a:solidFill>
              </a:rPr>
              <a:t>thực</a:t>
            </a:r>
            <a:r>
              <a:rPr lang="en-US" altLang="en-US" dirty="0">
                <a:solidFill>
                  <a:srgbClr val="0000FF"/>
                </a:solidFill>
              </a:rPr>
              <a:t> </a:t>
            </a:r>
            <a:r>
              <a:rPr lang="en-US" altLang="en-US" dirty="0" err="1">
                <a:solidFill>
                  <a:srgbClr val="0000FF"/>
                </a:solidFill>
              </a:rPr>
              <a:t>hiện</a:t>
            </a:r>
            <a:endParaRPr lang="en-US" altLang="en-US" dirty="0">
              <a:solidFill>
                <a:srgbClr val="0000FF"/>
              </a:solidFill>
            </a:endParaRPr>
          </a:p>
        </p:txBody>
      </p:sp>
      <p:sp>
        <p:nvSpPr>
          <p:cNvPr id="17" name="Text Box 11">
            <a:extLst>
              <a:ext uri="{FF2B5EF4-FFF2-40B4-BE49-F238E27FC236}">
                <a16:creationId xmlns="" xmlns:a16="http://schemas.microsoft.com/office/drawing/2014/main" id="{B0477B43-AE59-4CAC-B8FD-EDCEA06FBD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7256" y="527655"/>
            <a:ext cx="34144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2800" b="1" u="sng" dirty="0" err="1">
                <a:solidFill>
                  <a:srgbClr val="002060"/>
                </a:solidFill>
                <a:latin typeface="Times New Roman" pitchFamily="18" charset="0"/>
              </a:rPr>
              <a:t>Môn</a:t>
            </a:r>
            <a:r>
              <a:rPr lang="en-US" sz="2800" b="1" u="sng" dirty="0">
                <a:solidFill>
                  <a:srgbClr val="002060"/>
                </a:solidFill>
                <a:latin typeface="Times New Roman" pitchFamily="18" charset="0"/>
              </a:rPr>
              <a:t>: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 Tin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</a:rPr>
              <a:t>học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19" name="Text Box 11">
            <a:extLst>
              <a:ext uri="{FF2B5EF4-FFF2-40B4-BE49-F238E27FC236}">
                <a16:creationId xmlns="" xmlns:a16="http://schemas.microsoft.com/office/drawing/2014/main" id="{0386854F-D27D-4679-A7D4-31342BAA59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055309"/>
            <a:ext cx="92071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28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 1: 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LÀM QUEN VỚI PHẦN MỀM HỌC VẼ (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1)</a:t>
            </a:r>
            <a:endParaRPr lang="en-US" sz="28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 Box 10">
            <a:extLst>
              <a:ext uri="{FF2B5EF4-FFF2-40B4-BE49-F238E27FC236}">
                <a16:creationId xmlns="" xmlns:a16="http://schemas.microsoft.com/office/drawing/2014/main" id="{81759B0C-4703-4478-847A-CE706C458D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3434" y="1"/>
            <a:ext cx="770342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05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11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2019</a:t>
            </a:r>
          </a:p>
        </p:txBody>
      </p:sp>
    </p:spTree>
    <p:extLst>
      <p:ext uri="{BB962C8B-B14F-4D97-AF65-F5344CB8AC3E}">
        <p14:creationId xmlns:p14="http://schemas.microsoft.com/office/powerpoint/2010/main" val="515436510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0" grpId="0"/>
      <p:bldP spid="18" grpId="0"/>
      <p:bldP spid="25" grpId="0"/>
      <p:bldP spid="2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76200"/>
            <a:ext cx="5715000" cy="4077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93766" y="3492121"/>
            <a:ext cx="3006634" cy="546479"/>
          </a:xfrm>
          <a:prstGeom prst="round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" name="TextBox 5"/>
          <p:cNvSpPr txBox="1"/>
          <p:nvPr/>
        </p:nvSpPr>
        <p:spPr>
          <a:xfrm>
            <a:off x="193766" y="3489002"/>
            <a:ext cx="30066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0000CC"/>
                </a:solidFill>
              </a:rPr>
              <a:t>B1:</a:t>
            </a:r>
            <a:r>
              <a:rPr lang="en-US" sz="2400" dirty="0" smtClean="0">
                <a:solidFill>
                  <a:srgbClr val="0000CC"/>
                </a:solidFill>
              </a:rPr>
              <a:t> File </a:t>
            </a:r>
            <a:r>
              <a:rPr lang="en-US" sz="2400" dirty="0" err="1" smtClean="0">
                <a:solidFill>
                  <a:srgbClr val="0000CC"/>
                </a:solidFill>
              </a:rPr>
              <a:t>chọn</a:t>
            </a:r>
            <a:r>
              <a:rPr lang="en-US" sz="2400" dirty="0" smtClean="0">
                <a:solidFill>
                  <a:srgbClr val="0000CC"/>
                </a:solidFill>
              </a:rPr>
              <a:t> Open</a:t>
            </a:r>
            <a:endParaRPr lang="en-US" sz="2400" dirty="0">
              <a:solidFill>
                <a:srgbClr val="0000CC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52400" y="4330321"/>
            <a:ext cx="5280157" cy="546479"/>
          </a:xfrm>
          <a:prstGeom prst="round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" name="TextBox 7"/>
          <p:cNvSpPr txBox="1"/>
          <p:nvPr/>
        </p:nvSpPr>
        <p:spPr>
          <a:xfrm>
            <a:off x="175195" y="4327202"/>
            <a:ext cx="51785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0000CC"/>
                </a:solidFill>
              </a:rPr>
              <a:t>B2:</a:t>
            </a:r>
            <a:r>
              <a:rPr lang="en-US" sz="2400" dirty="0" smtClean="0">
                <a:solidFill>
                  <a:srgbClr val="0000CC"/>
                </a:solidFill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</a:rPr>
              <a:t>Chọn</a:t>
            </a:r>
            <a:r>
              <a:rPr lang="en-US" sz="2400" dirty="0" smtClean="0">
                <a:solidFill>
                  <a:srgbClr val="0000CC"/>
                </a:solidFill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</a:rPr>
              <a:t>thư</a:t>
            </a:r>
            <a:r>
              <a:rPr lang="en-US" sz="2400" dirty="0" smtClean="0">
                <a:solidFill>
                  <a:srgbClr val="0000CC"/>
                </a:solidFill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</a:rPr>
              <a:t>mục</a:t>
            </a:r>
            <a:r>
              <a:rPr lang="en-US" sz="2400" dirty="0" smtClean="0">
                <a:solidFill>
                  <a:srgbClr val="0000CC"/>
                </a:solidFill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</a:rPr>
              <a:t>đã</a:t>
            </a:r>
            <a:r>
              <a:rPr lang="en-US" sz="2400" dirty="0" smtClean="0">
                <a:solidFill>
                  <a:srgbClr val="0000CC"/>
                </a:solidFill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</a:rPr>
              <a:t>lưu</a:t>
            </a:r>
            <a:r>
              <a:rPr lang="en-US" sz="2400" dirty="0" smtClean="0">
                <a:solidFill>
                  <a:srgbClr val="0000CC"/>
                </a:solidFill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</a:rPr>
              <a:t>bài</a:t>
            </a:r>
            <a:r>
              <a:rPr lang="en-US" sz="2400" dirty="0" smtClean="0">
                <a:solidFill>
                  <a:srgbClr val="0000CC"/>
                </a:solidFill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</a:rPr>
              <a:t>vẽ</a:t>
            </a:r>
            <a:endParaRPr lang="en-US" sz="2400" dirty="0">
              <a:solidFill>
                <a:srgbClr val="0000CC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71919" y="5168521"/>
            <a:ext cx="5280157" cy="546479"/>
          </a:xfrm>
          <a:prstGeom prst="round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" name="TextBox 9"/>
          <p:cNvSpPr txBox="1"/>
          <p:nvPr/>
        </p:nvSpPr>
        <p:spPr>
          <a:xfrm>
            <a:off x="192018" y="5165402"/>
            <a:ext cx="51785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0000CC"/>
                </a:solidFill>
              </a:rPr>
              <a:t>B3:</a:t>
            </a:r>
            <a:r>
              <a:rPr lang="en-US" sz="2400" dirty="0" smtClean="0">
                <a:solidFill>
                  <a:srgbClr val="0000CC"/>
                </a:solidFill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</a:rPr>
              <a:t>Nháy</a:t>
            </a:r>
            <a:r>
              <a:rPr lang="en-US" sz="2400" dirty="0" smtClean="0">
                <a:solidFill>
                  <a:srgbClr val="0000CC"/>
                </a:solidFill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</a:rPr>
              <a:t>chuột</a:t>
            </a:r>
            <a:r>
              <a:rPr lang="en-US" sz="2400" dirty="0" smtClean="0">
                <a:solidFill>
                  <a:srgbClr val="0000CC"/>
                </a:solidFill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</a:rPr>
              <a:t>vào</a:t>
            </a:r>
            <a:r>
              <a:rPr lang="en-US" sz="2400" dirty="0" smtClean="0">
                <a:solidFill>
                  <a:srgbClr val="0000CC"/>
                </a:solidFill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</a:rPr>
              <a:t>tên</a:t>
            </a:r>
            <a:r>
              <a:rPr lang="en-US" sz="2400" dirty="0" smtClean="0">
                <a:solidFill>
                  <a:srgbClr val="0000CC"/>
                </a:solidFill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</a:rPr>
              <a:t>bài</a:t>
            </a:r>
            <a:r>
              <a:rPr lang="en-US" sz="2400" dirty="0" smtClean="0">
                <a:solidFill>
                  <a:srgbClr val="0000CC"/>
                </a:solidFill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</a:rPr>
              <a:t>vẽ</a:t>
            </a:r>
            <a:r>
              <a:rPr lang="en-US" sz="2400" dirty="0" smtClean="0">
                <a:solidFill>
                  <a:srgbClr val="0000CC"/>
                </a:solidFill>
              </a:rPr>
              <a:t>.</a:t>
            </a:r>
            <a:endParaRPr lang="en-US" sz="2400" dirty="0">
              <a:solidFill>
                <a:srgbClr val="0000CC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86667" y="6006721"/>
            <a:ext cx="5280157" cy="546479"/>
          </a:xfrm>
          <a:prstGeom prst="round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2" name="TextBox 11"/>
          <p:cNvSpPr txBox="1"/>
          <p:nvPr/>
        </p:nvSpPr>
        <p:spPr>
          <a:xfrm>
            <a:off x="202754" y="6003602"/>
            <a:ext cx="51785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0000CC"/>
                </a:solidFill>
              </a:rPr>
              <a:t>B4:</a:t>
            </a:r>
            <a:r>
              <a:rPr lang="en-US" sz="2400" dirty="0" smtClean="0">
                <a:solidFill>
                  <a:srgbClr val="0000CC"/>
                </a:solidFill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</a:rPr>
              <a:t>Nháy</a:t>
            </a:r>
            <a:r>
              <a:rPr lang="en-US" sz="2400" dirty="0" smtClean="0">
                <a:solidFill>
                  <a:srgbClr val="0000CC"/>
                </a:solidFill>
              </a:rPr>
              <a:t> Open </a:t>
            </a:r>
            <a:r>
              <a:rPr lang="en-US" sz="2400" dirty="0" err="1" smtClean="0">
                <a:solidFill>
                  <a:srgbClr val="0000CC"/>
                </a:solidFill>
              </a:rPr>
              <a:t>để</a:t>
            </a:r>
            <a:r>
              <a:rPr lang="en-US" sz="2400" dirty="0" smtClean="0">
                <a:solidFill>
                  <a:srgbClr val="0000CC"/>
                </a:solidFill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</a:rPr>
              <a:t>mở</a:t>
            </a:r>
            <a:r>
              <a:rPr lang="en-US" sz="2400" dirty="0" smtClean="0">
                <a:solidFill>
                  <a:srgbClr val="0000CC"/>
                </a:solidFill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</a:rPr>
              <a:t>bài</a:t>
            </a:r>
            <a:r>
              <a:rPr lang="en-US" sz="2400" dirty="0" smtClean="0">
                <a:solidFill>
                  <a:srgbClr val="0000CC"/>
                </a:solidFill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</a:rPr>
              <a:t>vẽ</a:t>
            </a:r>
            <a:r>
              <a:rPr lang="en-US" sz="2400" dirty="0" smtClean="0">
                <a:solidFill>
                  <a:srgbClr val="0000CC"/>
                </a:solidFill>
              </a:rPr>
              <a:t>. </a:t>
            </a:r>
            <a:endParaRPr lang="en-US" sz="2400" dirty="0">
              <a:solidFill>
                <a:srgbClr val="0000CC"/>
              </a:solidFill>
            </a:endParaRPr>
          </a:p>
        </p:txBody>
      </p:sp>
      <p:cxnSp>
        <p:nvCxnSpPr>
          <p:cNvPr id="13" name="Elbow Connector 12"/>
          <p:cNvCxnSpPr>
            <a:endCxn id="11" idx="3"/>
          </p:cNvCxnSpPr>
          <p:nvPr/>
        </p:nvCxnSpPr>
        <p:spPr>
          <a:xfrm rot="5400000">
            <a:off x="5270332" y="4082692"/>
            <a:ext cx="2393761" cy="2000776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14"/>
          <p:cNvCxnSpPr>
            <a:endCxn id="9" idx="3"/>
          </p:cNvCxnSpPr>
          <p:nvPr/>
        </p:nvCxnSpPr>
        <p:spPr>
          <a:xfrm rot="5400000">
            <a:off x="3777059" y="3199019"/>
            <a:ext cx="3917759" cy="567724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357128"/>
            <a:ext cx="2181225" cy="15049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17" name="Elbow Connector 16"/>
          <p:cNvCxnSpPr/>
          <p:nvPr/>
        </p:nvCxnSpPr>
        <p:spPr>
          <a:xfrm rot="5400000">
            <a:off x="-258601" y="2392201"/>
            <a:ext cx="1812602" cy="381000"/>
          </a:xfrm>
          <a:prstGeom prst="bentConnector3">
            <a:avLst>
              <a:gd name="adj1" fmla="val -447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Elbow Connector 25"/>
          <p:cNvCxnSpPr/>
          <p:nvPr/>
        </p:nvCxnSpPr>
        <p:spPr>
          <a:xfrm rot="16200000" flipH="1">
            <a:off x="3703799" y="2994327"/>
            <a:ext cx="2041202" cy="624548"/>
          </a:xfrm>
          <a:prstGeom prst="bentConnector3">
            <a:avLst>
              <a:gd name="adj1" fmla="val -13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0" y="236632"/>
            <a:ext cx="2943225" cy="762000"/>
          </a:xfrm>
        </p:spPr>
        <p:txBody>
          <a:bodyPr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sz="2800" b="1" cap="none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2800" b="1" cap="none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800" b="1" cap="none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cap="none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cap="none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cap="none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endParaRPr lang="en-US" sz="3600" b="1" cap="none" dirty="0">
              <a:ln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568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/>
      <p:bldP spid="9" grpId="0" animBg="1"/>
      <p:bldP spid="10" grpId="0"/>
      <p:bldP spid="11" grpId="0" animBg="1"/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52400" y="1676400"/>
            <a:ext cx="8229600" cy="10668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b="1" dirty="0" err="1" smtClean="0">
                <a:solidFill>
                  <a:srgbClr val="0000CC"/>
                </a:solidFill>
              </a:rPr>
              <a:t>Trò</a:t>
            </a:r>
            <a:r>
              <a:rPr lang="en-US" sz="4000" b="1" dirty="0" smtClean="0">
                <a:solidFill>
                  <a:srgbClr val="0000CC"/>
                </a:solidFill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</a:rPr>
              <a:t>chơi</a:t>
            </a:r>
            <a:r>
              <a:rPr lang="en-US" sz="4000" b="1" dirty="0" smtClean="0">
                <a:solidFill>
                  <a:srgbClr val="0000CC"/>
                </a:solidFill>
              </a:rPr>
              <a:t>: </a:t>
            </a:r>
            <a:r>
              <a:rPr lang="en-US" sz="4000" b="1" dirty="0" err="1" smtClean="0">
                <a:solidFill>
                  <a:srgbClr val="0000CC"/>
                </a:solidFill>
              </a:rPr>
              <a:t>Bí</a:t>
            </a:r>
            <a:r>
              <a:rPr lang="en-US" sz="4000" b="1" dirty="0" smtClean="0">
                <a:solidFill>
                  <a:srgbClr val="0000CC"/>
                </a:solidFill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</a:rPr>
              <a:t>Mật</a:t>
            </a:r>
            <a:r>
              <a:rPr lang="en-US" sz="4000" b="1" dirty="0" smtClean="0">
                <a:solidFill>
                  <a:srgbClr val="0000CC"/>
                </a:solidFill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</a:rPr>
              <a:t>trong</a:t>
            </a:r>
            <a:r>
              <a:rPr lang="en-US" sz="4000" b="1" dirty="0" smtClean="0">
                <a:solidFill>
                  <a:srgbClr val="0000CC"/>
                </a:solidFill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</a:rPr>
              <a:t>quả</a:t>
            </a:r>
            <a:r>
              <a:rPr lang="en-US" sz="4000" b="1" dirty="0" smtClean="0">
                <a:solidFill>
                  <a:srgbClr val="0000CC"/>
                </a:solidFill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</a:rPr>
              <a:t>bóng</a:t>
            </a:r>
            <a:r>
              <a:rPr lang="en-US" sz="4000" b="1" dirty="0" smtClean="0">
                <a:solidFill>
                  <a:srgbClr val="0000CC"/>
                </a:solidFill>
              </a:rPr>
              <a:t/>
            </a:r>
            <a:br>
              <a:rPr lang="en-US" sz="4000" b="1" dirty="0" smtClean="0">
                <a:solidFill>
                  <a:srgbClr val="0000CC"/>
                </a:solidFill>
              </a:rPr>
            </a:br>
            <a:endParaRPr lang="en-US" sz="4000" dirty="0" smtClean="0">
              <a:solidFill>
                <a:srgbClr val="0000CC"/>
              </a:solidFill>
            </a:endParaRPr>
          </a:p>
        </p:txBody>
      </p:sp>
      <p:sp>
        <p:nvSpPr>
          <p:cNvPr id="4" name="Oval 3">
            <a:hlinkClick r:id="rId2" action="ppaction://hlinksldjump"/>
          </p:cNvPr>
          <p:cNvSpPr/>
          <p:nvPr/>
        </p:nvSpPr>
        <p:spPr>
          <a:xfrm>
            <a:off x="609600" y="2895600"/>
            <a:ext cx="1143000" cy="11430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>
                <a:solidFill>
                  <a:srgbClr val="FFFF00"/>
                </a:solidFill>
              </a:rPr>
              <a:t>1</a:t>
            </a:r>
          </a:p>
        </p:txBody>
      </p:sp>
      <p:sp>
        <p:nvSpPr>
          <p:cNvPr id="5" name="Oval 4">
            <a:hlinkClick r:id="rId4" action="ppaction://hlinksldjump"/>
          </p:cNvPr>
          <p:cNvSpPr/>
          <p:nvPr/>
        </p:nvSpPr>
        <p:spPr>
          <a:xfrm>
            <a:off x="2286000" y="2895600"/>
            <a:ext cx="1143000" cy="11430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>
                <a:solidFill>
                  <a:srgbClr val="FFFF00"/>
                </a:solidFill>
              </a:rPr>
              <a:t>2</a:t>
            </a:r>
          </a:p>
        </p:txBody>
      </p:sp>
      <p:sp>
        <p:nvSpPr>
          <p:cNvPr id="6" name="Oval 5">
            <a:hlinkClick r:id="rId5" action="ppaction://hlinksldjump"/>
          </p:cNvPr>
          <p:cNvSpPr/>
          <p:nvPr/>
        </p:nvSpPr>
        <p:spPr>
          <a:xfrm>
            <a:off x="4267200" y="2895600"/>
            <a:ext cx="1143000" cy="11430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rgbClr val="FFFF00"/>
                </a:solidFill>
              </a:rPr>
              <a:t>3</a:t>
            </a:r>
          </a:p>
        </p:txBody>
      </p:sp>
      <p:sp>
        <p:nvSpPr>
          <p:cNvPr id="7" name="Oval 6">
            <a:hlinkClick r:id="rId4" action="ppaction://hlinksldjump"/>
          </p:cNvPr>
          <p:cNvSpPr/>
          <p:nvPr/>
        </p:nvSpPr>
        <p:spPr>
          <a:xfrm>
            <a:off x="6019800" y="2895600"/>
            <a:ext cx="1143000" cy="11430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>
                <a:solidFill>
                  <a:srgbClr val="FFFF00"/>
                </a:solidFill>
              </a:rPr>
              <a:t>4</a:t>
            </a:r>
          </a:p>
        </p:txBody>
      </p:sp>
      <p:sp>
        <p:nvSpPr>
          <p:cNvPr id="14" name="Up Arrow Callout 13"/>
          <p:cNvSpPr/>
          <p:nvPr/>
        </p:nvSpPr>
        <p:spPr>
          <a:xfrm>
            <a:off x="2143125" y="5429250"/>
            <a:ext cx="4191000" cy="1447800"/>
          </a:xfrm>
          <a:prstGeom prst="upArrowCallo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0"/>
              </a:spcBef>
              <a:defRPr/>
            </a:pPr>
            <a:r>
              <a:rPr lang="en-US" sz="4400" b="1" dirty="0" err="1">
                <a:solidFill>
                  <a:srgbClr val="FFFFFF"/>
                </a:solidFill>
                <a:latin typeface="Calibri" pitchFamily="34" charset="0"/>
              </a:rPr>
              <a:t>Chọn</a:t>
            </a:r>
            <a:r>
              <a:rPr lang="en-US" sz="4400" b="1" dirty="0">
                <a:solidFill>
                  <a:srgbClr val="FFFFFF"/>
                </a:solidFill>
                <a:latin typeface="Calibri" pitchFamily="34" charset="0"/>
              </a:rPr>
              <a:t> </a:t>
            </a:r>
            <a:r>
              <a:rPr lang="en-US" sz="4400" b="1" dirty="0" err="1">
                <a:solidFill>
                  <a:srgbClr val="FFFFFF"/>
                </a:solidFill>
                <a:latin typeface="Calibri" pitchFamily="34" charset="0"/>
              </a:rPr>
              <a:t>bóng</a:t>
            </a:r>
            <a:endParaRPr lang="en-US" sz="4400" b="1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8" name="Oval 7">
            <a:hlinkClick r:id="" action="ppaction://noaction"/>
          </p:cNvPr>
          <p:cNvSpPr/>
          <p:nvPr/>
        </p:nvSpPr>
        <p:spPr>
          <a:xfrm>
            <a:off x="7696200" y="2895600"/>
            <a:ext cx="1143000" cy="11430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rgbClr val="FFFF00"/>
                </a:solidFill>
              </a:rPr>
              <a:t>5</a:t>
            </a:r>
          </a:p>
        </p:txBody>
      </p:sp>
      <p:sp>
        <p:nvSpPr>
          <p:cNvPr id="12" name="Text Box 11">
            <a:extLst>
              <a:ext uri="{FF2B5EF4-FFF2-40B4-BE49-F238E27FC236}">
                <a16:creationId xmlns="" xmlns:a16="http://schemas.microsoft.com/office/drawing/2014/main" id="{B0477B43-AE59-4CAC-B8FD-EDCEA06FBD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7256" y="527655"/>
            <a:ext cx="34144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2800" b="1" u="sng" dirty="0" err="1">
                <a:solidFill>
                  <a:srgbClr val="002060"/>
                </a:solidFill>
                <a:latin typeface="Times New Roman" pitchFamily="18" charset="0"/>
              </a:rPr>
              <a:t>Môn</a:t>
            </a:r>
            <a:r>
              <a:rPr lang="en-US" sz="2800" b="1" u="sng" dirty="0">
                <a:solidFill>
                  <a:srgbClr val="002060"/>
                </a:solidFill>
                <a:latin typeface="Times New Roman" pitchFamily="18" charset="0"/>
              </a:rPr>
              <a:t>: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 Tin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</a:rPr>
              <a:t>học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13" name="Text Box 11">
            <a:extLst>
              <a:ext uri="{FF2B5EF4-FFF2-40B4-BE49-F238E27FC236}">
                <a16:creationId xmlns="" xmlns:a16="http://schemas.microsoft.com/office/drawing/2014/main" id="{0386854F-D27D-4679-A7D4-31342BAA59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055309"/>
            <a:ext cx="92071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28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 1: 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LÀM QUEN VỚI PHẦN MỀM HỌC VẼ (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1)</a:t>
            </a:r>
            <a:endParaRPr lang="en-US" sz="28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 Box 10">
            <a:extLst>
              <a:ext uri="{FF2B5EF4-FFF2-40B4-BE49-F238E27FC236}">
                <a16:creationId xmlns="" xmlns:a16="http://schemas.microsoft.com/office/drawing/2014/main" id="{81759B0C-4703-4478-847A-CE706C458D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3434" y="1"/>
            <a:ext cx="770342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05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11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2019</a:t>
            </a:r>
          </a:p>
        </p:txBody>
      </p:sp>
    </p:spTree>
    <p:extLst>
      <p:ext uri="{BB962C8B-B14F-4D97-AF65-F5344CB8AC3E}">
        <p14:creationId xmlns:p14="http://schemas.microsoft.com/office/powerpoint/2010/main" val="25034767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 nodeType="clickPar">
                      <p:stCondLst>
                        <p:cond delay="0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 nodeType="clickPar">
                      <p:stCondLst>
                        <p:cond delay="0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 nodeType="clickPar">
                      <p:stCondLst>
                        <p:cond delay="0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 nodeType="clickPar">
                      <p:stCondLst>
                        <p:cond delay="0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2"/>
          <p:cNvSpPr txBox="1">
            <a:spLocks noChangeArrowheads="1"/>
          </p:cNvSpPr>
          <p:nvPr/>
        </p:nvSpPr>
        <p:spPr bwMode="auto">
          <a:xfrm>
            <a:off x="974725" y="84613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en-US" sz="1800">
              <a:latin typeface="Arial" panose="020B0604020202020204" pitchFamily="34" charset="0"/>
            </a:endParaRPr>
          </a:p>
        </p:txBody>
      </p:sp>
      <p:sp>
        <p:nvSpPr>
          <p:cNvPr id="48131" name="AutoShape 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405813" y="6530975"/>
            <a:ext cx="271462" cy="327025"/>
          </a:xfrm>
          <a:prstGeom prst="actionButtonBlank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pic>
        <p:nvPicPr>
          <p:cNvPr id="48132" name="Picture 5" descr="15-53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0"/>
            <a:ext cx="1981200" cy="150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3" name="Text Box 12"/>
          <p:cNvSpPr txBox="1">
            <a:spLocks noChangeArrowheads="1"/>
          </p:cNvSpPr>
          <p:nvPr/>
        </p:nvSpPr>
        <p:spPr bwMode="auto">
          <a:xfrm>
            <a:off x="0" y="1524000"/>
            <a:ext cx="7391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200" b="1" i="1">
                <a:solidFill>
                  <a:srgbClr val="0000FF"/>
                </a:solidFill>
                <a:latin typeface="Arial" panose="020B0604020202020204" pitchFamily="34" charset="0"/>
              </a:rPr>
              <a:t>Hãy chọn câu trả lời đúng</a:t>
            </a:r>
          </a:p>
        </p:txBody>
      </p:sp>
      <p:sp>
        <p:nvSpPr>
          <p:cNvPr id="22" name="AutoShape 86"/>
          <p:cNvSpPr>
            <a:spLocks noChangeArrowheads="1"/>
          </p:cNvSpPr>
          <p:nvPr/>
        </p:nvSpPr>
        <p:spPr bwMode="auto">
          <a:xfrm>
            <a:off x="2667000" y="5562600"/>
            <a:ext cx="3048000" cy="1295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4400">
                <a:solidFill>
                  <a:srgbClr val="0033CC"/>
                </a:solidFill>
                <a:latin typeface="Arial" panose="020B0604020202020204" pitchFamily="34" charset="0"/>
              </a:rPr>
              <a:t>    </a:t>
            </a:r>
            <a:r>
              <a:rPr lang="en-US" altLang="en-US" sz="4800">
                <a:solidFill>
                  <a:srgbClr val="0033CC"/>
                </a:solidFill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23" name="AutoShape 86"/>
          <p:cNvSpPr>
            <a:spLocks noChangeArrowheads="1"/>
          </p:cNvSpPr>
          <p:nvPr/>
        </p:nvSpPr>
        <p:spPr bwMode="auto">
          <a:xfrm>
            <a:off x="2667000" y="5638800"/>
            <a:ext cx="3048000" cy="12192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4400">
                <a:solidFill>
                  <a:srgbClr val="0033CC"/>
                </a:solidFill>
                <a:latin typeface="Arial" panose="020B0604020202020204" pitchFamily="34" charset="0"/>
              </a:rPr>
              <a:t>    </a:t>
            </a:r>
            <a:r>
              <a:rPr lang="en-US" altLang="en-US" sz="4800">
                <a:solidFill>
                  <a:srgbClr val="0033CC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24" name="AutoShape 86"/>
          <p:cNvSpPr>
            <a:spLocks noChangeArrowheads="1"/>
          </p:cNvSpPr>
          <p:nvPr/>
        </p:nvSpPr>
        <p:spPr bwMode="auto">
          <a:xfrm>
            <a:off x="2514600" y="5562600"/>
            <a:ext cx="3429000" cy="1295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4400">
                <a:solidFill>
                  <a:srgbClr val="0033CC"/>
                </a:solidFill>
                <a:latin typeface="Arial" panose="020B0604020202020204" pitchFamily="34" charset="0"/>
              </a:rPr>
              <a:t>    </a:t>
            </a:r>
            <a:r>
              <a:rPr lang="en-US" altLang="en-US" sz="4800">
                <a:solidFill>
                  <a:srgbClr val="0033CC"/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25" name="AutoShape 86"/>
          <p:cNvSpPr>
            <a:spLocks noChangeArrowheads="1"/>
          </p:cNvSpPr>
          <p:nvPr/>
        </p:nvSpPr>
        <p:spPr bwMode="auto">
          <a:xfrm>
            <a:off x="2576513" y="5505450"/>
            <a:ext cx="3357562" cy="1381125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4400">
                <a:solidFill>
                  <a:srgbClr val="0033CC"/>
                </a:solidFill>
                <a:latin typeface="Arial" panose="020B0604020202020204" pitchFamily="34" charset="0"/>
              </a:rPr>
              <a:t>    </a:t>
            </a:r>
            <a:r>
              <a:rPr lang="en-US" altLang="en-US" sz="4800">
                <a:solidFill>
                  <a:srgbClr val="0033CC"/>
                </a:solidFill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26" name="AutoShape 86"/>
          <p:cNvSpPr>
            <a:spLocks noChangeArrowheads="1"/>
          </p:cNvSpPr>
          <p:nvPr/>
        </p:nvSpPr>
        <p:spPr bwMode="auto">
          <a:xfrm>
            <a:off x="2514600" y="5410200"/>
            <a:ext cx="3505200" cy="1447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4400">
                <a:solidFill>
                  <a:srgbClr val="0033CC"/>
                </a:solidFill>
                <a:latin typeface="Arial" panose="020B0604020202020204" pitchFamily="34" charset="0"/>
              </a:rPr>
              <a:t>    </a:t>
            </a:r>
            <a:r>
              <a:rPr lang="en-US" altLang="en-US" sz="4800">
                <a:solidFill>
                  <a:srgbClr val="0033CC"/>
                </a:solidFill>
                <a:latin typeface="Arial" panose="020B0604020202020204" pitchFamily="34" charset="0"/>
              </a:rPr>
              <a:t>4</a:t>
            </a:r>
          </a:p>
        </p:txBody>
      </p:sp>
      <p:sp>
        <p:nvSpPr>
          <p:cNvPr id="27" name="AutoShape 86"/>
          <p:cNvSpPr>
            <a:spLocks noChangeArrowheads="1"/>
          </p:cNvSpPr>
          <p:nvPr/>
        </p:nvSpPr>
        <p:spPr bwMode="auto">
          <a:xfrm>
            <a:off x="2514600" y="5562600"/>
            <a:ext cx="3657600" cy="15240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4400">
                <a:solidFill>
                  <a:srgbClr val="0033CC"/>
                </a:solidFill>
                <a:latin typeface="Arial" panose="020B0604020202020204" pitchFamily="34" charset="0"/>
              </a:rPr>
              <a:t>     </a:t>
            </a:r>
            <a:r>
              <a:rPr lang="en-US" altLang="en-US" sz="4800">
                <a:solidFill>
                  <a:srgbClr val="0033CC"/>
                </a:solidFill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48140" name="Rectangle 21"/>
          <p:cNvSpPr>
            <a:spLocks noChangeArrowheads="1"/>
          </p:cNvSpPr>
          <p:nvPr/>
        </p:nvSpPr>
        <p:spPr bwMode="auto">
          <a:xfrm>
            <a:off x="0" y="205740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100" b="1">
                <a:solidFill>
                  <a:srgbClr val="FF3300"/>
                </a:solidFill>
              </a:rPr>
              <a:t>Câu 1: </a:t>
            </a:r>
            <a:r>
              <a:rPr lang="en-US" altLang="en-US" sz="3200">
                <a:solidFill>
                  <a:srgbClr val="FF3300"/>
                </a:solidFill>
                <a:cs typeface="Times New Roman" panose="02020603050405020304" pitchFamily="18" charset="0"/>
              </a:rPr>
              <a:t>Để khởi động phần mềm Paint em thực hiện như thế nào?</a:t>
            </a:r>
            <a:r>
              <a:rPr lang="en-US" altLang="en-US" sz="320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endParaRPr lang="en-US" altLang="en-US" sz="3100" b="1">
              <a:solidFill>
                <a:srgbClr val="FF3300"/>
              </a:solidFill>
            </a:endParaRPr>
          </a:p>
        </p:txBody>
      </p:sp>
      <p:sp>
        <p:nvSpPr>
          <p:cNvPr id="48141" name="TextBox 20"/>
          <p:cNvSpPr txBox="1">
            <a:spLocks noChangeArrowheads="1"/>
          </p:cNvSpPr>
          <p:nvPr/>
        </p:nvSpPr>
        <p:spPr bwMode="auto">
          <a:xfrm>
            <a:off x="0" y="3276600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rgbClr val="0000FF"/>
                </a:solidFill>
                <a:cs typeface="Times New Roman" panose="02020603050405020304" pitchFamily="18" charset="0"/>
              </a:rPr>
              <a:t>a) Nháy nút  chuột trái lên biểu tượng của phần mềm Paint</a:t>
            </a:r>
          </a:p>
        </p:txBody>
      </p:sp>
      <p:sp>
        <p:nvSpPr>
          <p:cNvPr id="48142" name="TextBox 27"/>
          <p:cNvSpPr txBox="1">
            <a:spLocks noChangeArrowheads="1"/>
          </p:cNvSpPr>
          <p:nvPr/>
        </p:nvSpPr>
        <p:spPr bwMode="auto">
          <a:xfrm>
            <a:off x="0" y="3886200"/>
            <a:ext cx="92964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rgbClr val="0000FF"/>
                </a:solidFill>
                <a:cs typeface="Times New Roman" panose="02020603050405020304" pitchFamily="18" charset="0"/>
              </a:rPr>
              <a:t>b) Nháy đúp chuột  lên biểu tượng của phần mềm Paint trên màn hình nền </a:t>
            </a:r>
          </a:p>
        </p:txBody>
      </p:sp>
      <p:sp>
        <p:nvSpPr>
          <p:cNvPr id="48143" name="TextBox 28"/>
          <p:cNvSpPr txBox="1">
            <a:spLocks noChangeArrowheads="1"/>
          </p:cNvSpPr>
          <p:nvPr/>
        </p:nvSpPr>
        <p:spPr bwMode="auto">
          <a:xfrm>
            <a:off x="0" y="4953000"/>
            <a:ext cx="7848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rgbClr val="0000FF"/>
                </a:solidFill>
                <a:cs typeface="Times New Roman" panose="02020603050405020304" pitchFamily="18" charset="0"/>
              </a:rPr>
              <a:t>c) Nháy phải chuột lên phần mềm Paint</a:t>
            </a:r>
          </a:p>
        </p:txBody>
      </p:sp>
      <p:sp>
        <p:nvSpPr>
          <p:cNvPr id="30" name="Oval 25"/>
          <p:cNvSpPr>
            <a:spLocks noChangeArrowheads="1"/>
          </p:cNvSpPr>
          <p:nvPr/>
        </p:nvSpPr>
        <p:spPr bwMode="auto">
          <a:xfrm>
            <a:off x="0" y="3886200"/>
            <a:ext cx="457200" cy="533400"/>
          </a:xfrm>
          <a:prstGeom prst="ellips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pic>
        <p:nvPicPr>
          <p:cNvPr id="4814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343400"/>
            <a:ext cx="66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46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3600" y="3276600"/>
            <a:ext cx="66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4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953000"/>
            <a:ext cx="66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48" name="AutoShape 2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763000" y="6324600"/>
            <a:ext cx="381000" cy="533400"/>
          </a:xfrm>
          <a:prstGeom prst="actionButtonHom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010831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3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52" name="Picture 4" descr="cutecolorsanibear1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45150"/>
            <a:ext cx="1295400" cy="121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5" name="Picture 6" descr="15-53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0"/>
            <a:ext cx="2057400" cy="156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6" name="Text Box 12"/>
          <p:cNvSpPr txBox="1">
            <a:spLocks noChangeArrowheads="1"/>
          </p:cNvSpPr>
          <p:nvPr/>
        </p:nvSpPr>
        <p:spPr bwMode="auto">
          <a:xfrm>
            <a:off x="1828800" y="1630363"/>
            <a:ext cx="73914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Blip>
                <a:blip r:embed="rId5"/>
              </a:buBlip>
            </a:pPr>
            <a:r>
              <a:rPr lang="en-US" altLang="en-US" sz="3200" b="1" i="1">
                <a:solidFill>
                  <a:srgbClr val="0000FF"/>
                </a:solidFill>
                <a:latin typeface="Arial" panose="020B0604020202020204" pitchFamily="34" charset="0"/>
              </a:rPr>
              <a:t>Hãy chọn câu trả lời đúng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1116013" y="1160463"/>
            <a:ext cx="86868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vi-VN" altLang="en-US" sz="3200" b="1">
              <a:solidFill>
                <a:srgbClr val="FFC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AutoShape 86"/>
          <p:cNvSpPr>
            <a:spLocks noChangeArrowheads="1"/>
          </p:cNvSpPr>
          <p:nvPr/>
        </p:nvSpPr>
        <p:spPr bwMode="auto">
          <a:xfrm>
            <a:off x="2667000" y="5562600"/>
            <a:ext cx="3048000" cy="1295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4400">
                <a:solidFill>
                  <a:srgbClr val="0033CC"/>
                </a:solidFill>
                <a:latin typeface="Arial" panose="020B0604020202020204" pitchFamily="34" charset="0"/>
              </a:rPr>
              <a:t>    </a:t>
            </a:r>
            <a:r>
              <a:rPr lang="en-US" altLang="en-US" sz="4800">
                <a:solidFill>
                  <a:srgbClr val="0033CC"/>
                </a:solidFill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23" name="AutoShape 86"/>
          <p:cNvSpPr>
            <a:spLocks noChangeArrowheads="1"/>
          </p:cNvSpPr>
          <p:nvPr/>
        </p:nvSpPr>
        <p:spPr bwMode="auto">
          <a:xfrm>
            <a:off x="2667000" y="5638800"/>
            <a:ext cx="3048000" cy="12192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4400">
                <a:solidFill>
                  <a:srgbClr val="0033CC"/>
                </a:solidFill>
                <a:latin typeface="Arial" panose="020B0604020202020204" pitchFamily="34" charset="0"/>
              </a:rPr>
              <a:t>    </a:t>
            </a:r>
            <a:r>
              <a:rPr lang="en-US" altLang="en-US" sz="4800">
                <a:solidFill>
                  <a:srgbClr val="0033CC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24" name="AutoShape 86"/>
          <p:cNvSpPr>
            <a:spLocks noChangeArrowheads="1"/>
          </p:cNvSpPr>
          <p:nvPr/>
        </p:nvSpPr>
        <p:spPr bwMode="auto">
          <a:xfrm>
            <a:off x="2514600" y="5562600"/>
            <a:ext cx="3429000" cy="1295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4400">
                <a:solidFill>
                  <a:srgbClr val="0033CC"/>
                </a:solidFill>
                <a:latin typeface="Arial" panose="020B0604020202020204" pitchFamily="34" charset="0"/>
              </a:rPr>
              <a:t>    </a:t>
            </a:r>
            <a:r>
              <a:rPr lang="en-US" altLang="en-US" sz="4800">
                <a:solidFill>
                  <a:srgbClr val="0033CC"/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25" name="AutoShape 86"/>
          <p:cNvSpPr>
            <a:spLocks noChangeArrowheads="1"/>
          </p:cNvSpPr>
          <p:nvPr/>
        </p:nvSpPr>
        <p:spPr bwMode="auto">
          <a:xfrm>
            <a:off x="2576513" y="5505450"/>
            <a:ext cx="3357562" cy="1381125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4400">
                <a:solidFill>
                  <a:srgbClr val="0033CC"/>
                </a:solidFill>
                <a:latin typeface="Arial" panose="020B0604020202020204" pitchFamily="34" charset="0"/>
              </a:rPr>
              <a:t>    </a:t>
            </a:r>
            <a:r>
              <a:rPr lang="en-US" altLang="en-US" sz="4800">
                <a:solidFill>
                  <a:srgbClr val="0033CC"/>
                </a:solidFill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26" name="AutoShape 86"/>
          <p:cNvSpPr>
            <a:spLocks noChangeArrowheads="1"/>
          </p:cNvSpPr>
          <p:nvPr/>
        </p:nvSpPr>
        <p:spPr bwMode="auto">
          <a:xfrm>
            <a:off x="2514600" y="5410200"/>
            <a:ext cx="3505200" cy="1447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4400">
                <a:solidFill>
                  <a:srgbClr val="0033CC"/>
                </a:solidFill>
                <a:latin typeface="Arial" panose="020B0604020202020204" pitchFamily="34" charset="0"/>
              </a:rPr>
              <a:t>    </a:t>
            </a:r>
            <a:r>
              <a:rPr lang="en-US" altLang="en-US" sz="4800">
                <a:solidFill>
                  <a:srgbClr val="0033CC"/>
                </a:solidFill>
                <a:latin typeface="Arial" panose="020B0604020202020204" pitchFamily="34" charset="0"/>
              </a:rPr>
              <a:t>4</a:t>
            </a:r>
          </a:p>
        </p:txBody>
      </p:sp>
      <p:sp>
        <p:nvSpPr>
          <p:cNvPr id="27" name="AutoShape 86"/>
          <p:cNvSpPr>
            <a:spLocks noChangeArrowheads="1"/>
          </p:cNvSpPr>
          <p:nvPr/>
        </p:nvSpPr>
        <p:spPr bwMode="auto">
          <a:xfrm>
            <a:off x="2495550" y="5405438"/>
            <a:ext cx="3657600" cy="15240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4400">
                <a:solidFill>
                  <a:srgbClr val="0033CC"/>
                </a:solidFill>
                <a:latin typeface="Arial" panose="020B0604020202020204" pitchFamily="34" charset="0"/>
              </a:rPr>
              <a:t>     </a:t>
            </a:r>
            <a:r>
              <a:rPr lang="en-US" altLang="en-US" sz="4800">
                <a:solidFill>
                  <a:srgbClr val="0033CC"/>
                </a:solidFill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49164" name="Rectangle 21"/>
          <p:cNvSpPr>
            <a:spLocks noChangeArrowheads="1"/>
          </p:cNvSpPr>
          <p:nvPr/>
        </p:nvSpPr>
        <p:spPr bwMode="auto">
          <a:xfrm>
            <a:off x="457200" y="2057400"/>
            <a:ext cx="8305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b="1" u="sng">
                <a:solidFill>
                  <a:srgbClr val="0000FF"/>
                </a:solidFill>
                <a:latin typeface="Arial" panose="020B0604020202020204" pitchFamily="34" charset="0"/>
              </a:rPr>
              <a:t>Câu 2: </a:t>
            </a:r>
            <a:r>
              <a:rPr lang="en-US" altLang="en-US">
                <a:solidFill>
                  <a:srgbClr val="0000FF"/>
                </a:solidFill>
              </a:rPr>
              <a:t>Đâu là c</a:t>
            </a:r>
            <a:r>
              <a:rPr lang="en-US" altLang="en-US">
                <a:solidFill>
                  <a:srgbClr val="0000FF"/>
                </a:solidFill>
                <a:cs typeface="Times New Roman" panose="02020603050405020304" pitchFamily="18" charset="0"/>
              </a:rPr>
              <a:t>ông cụ bút vẽ?</a:t>
            </a:r>
          </a:p>
        </p:txBody>
      </p:sp>
      <p:sp>
        <p:nvSpPr>
          <p:cNvPr id="49165" name="Text Box 10"/>
          <p:cNvSpPr txBox="1">
            <a:spLocks noChangeArrowheads="1"/>
          </p:cNvSpPr>
          <p:nvPr/>
        </p:nvSpPr>
        <p:spPr bwMode="auto">
          <a:xfrm>
            <a:off x="1865313" y="3209925"/>
            <a:ext cx="396081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3200" i="1">
                <a:solidFill>
                  <a:srgbClr val="0000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A. </a:t>
            </a:r>
          </a:p>
        </p:txBody>
      </p:sp>
      <p:sp>
        <p:nvSpPr>
          <p:cNvPr id="49166" name="Text Box 11"/>
          <p:cNvSpPr txBox="1">
            <a:spLocks noChangeArrowheads="1"/>
          </p:cNvSpPr>
          <p:nvPr/>
        </p:nvSpPr>
        <p:spPr bwMode="auto">
          <a:xfrm>
            <a:off x="1828800" y="4648200"/>
            <a:ext cx="396081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3200" i="1">
                <a:solidFill>
                  <a:srgbClr val="0000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C. </a:t>
            </a:r>
          </a:p>
        </p:txBody>
      </p:sp>
      <p:pic>
        <p:nvPicPr>
          <p:cNvPr id="49167" name="Picture 2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3152775"/>
            <a:ext cx="569912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68" name="Picture 3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4594225"/>
            <a:ext cx="534987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69" name="TextBox 15"/>
          <p:cNvSpPr txBox="1">
            <a:spLocks noChangeArrowheads="1"/>
          </p:cNvSpPr>
          <p:nvPr/>
        </p:nvSpPr>
        <p:spPr bwMode="auto">
          <a:xfrm>
            <a:off x="1843088" y="3900488"/>
            <a:ext cx="62071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3200" i="1">
                <a:solidFill>
                  <a:srgbClr val="0000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B.</a:t>
            </a:r>
          </a:p>
        </p:txBody>
      </p:sp>
      <p:sp>
        <p:nvSpPr>
          <p:cNvPr id="35" name="Oval 34"/>
          <p:cNvSpPr/>
          <p:nvPr/>
        </p:nvSpPr>
        <p:spPr>
          <a:xfrm>
            <a:off x="1781175" y="3846513"/>
            <a:ext cx="679450" cy="738187"/>
          </a:xfrm>
          <a:prstGeom prst="ellipse">
            <a:avLst/>
          </a:prstGeom>
          <a:noFill/>
          <a:ln w="571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0"/>
              </a:spcBef>
              <a:defRPr/>
            </a:pPr>
            <a:endParaRPr lang="vi-VN" sz="3200">
              <a:solidFill>
                <a:srgbClr val="FFC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9171" name="AutoShape 23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229600" y="6477000"/>
            <a:ext cx="457200" cy="381000"/>
          </a:xfrm>
          <a:prstGeom prst="actionButtonForwardNex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1800">
              <a:latin typeface="Arial" panose="020B0604020202020204" pitchFamily="34" charset="0"/>
            </a:endParaRPr>
          </a:p>
        </p:txBody>
      </p:sp>
      <p:pic>
        <p:nvPicPr>
          <p:cNvPr id="4917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886200"/>
            <a:ext cx="557213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73" name="AutoShape 2">
            <a:hlinkClick r:id="rId9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763000" y="6324600"/>
            <a:ext cx="381000" cy="533400"/>
          </a:xfrm>
          <a:prstGeom prst="actionButtonHom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49174" name="AutoShape 4">
            <a:hlinkClick r:id="rId10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405813" y="6530975"/>
            <a:ext cx="271462" cy="327025"/>
          </a:xfrm>
          <a:prstGeom prst="actionButtonBlank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9058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0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8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0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0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3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AutoShape 2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763000" y="6324600"/>
            <a:ext cx="381000" cy="533400"/>
          </a:xfrm>
          <a:prstGeom prst="actionButtonHom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50179" name="AutoShape 3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05800" y="6477000"/>
            <a:ext cx="381000" cy="381000"/>
          </a:xfrm>
          <a:prstGeom prst="actionButtonBlank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pic>
        <p:nvPicPr>
          <p:cNvPr id="130052" name="Picture 4" descr="cutecolorsanibear13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45150"/>
            <a:ext cx="1295400" cy="121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1" name="Picture 6" descr="15-53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0"/>
            <a:ext cx="2057400" cy="156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2" name="Text Box 12"/>
          <p:cNvSpPr txBox="1">
            <a:spLocks noChangeArrowheads="1"/>
          </p:cNvSpPr>
          <p:nvPr/>
        </p:nvSpPr>
        <p:spPr bwMode="auto">
          <a:xfrm>
            <a:off x="533400" y="1630363"/>
            <a:ext cx="73914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Tx/>
              <a:buBlip>
                <a:blip r:embed="rId7"/>
              </a:buBlip>
            </a:pPr>
            <a:r>
              <a:rPr lang="en-US" altLang="en-US" sz="3200" b="1" i="1">
                <a:solidFill>
                  <a:srgbClr val="0000FF"/>
                </a:solidFill>
                <a:latin typeface="Arial" panose="020B0604020202020204" pitchFamily="34" charset="0"/>
              </a:rPr>
              <a:t>Hãy chọn câu trả lời đúng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1116013" y="1160463"/>
            <a:ext cx="86868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en-US" sz="3200" b="1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22" name="AutoShape 86"/>
          <p:cNvSpPr>
            <a:spLocks noChangeArrowheads="1"/>
          </p:cNvSpPr>
          <p:nvPr/>
        </p:nvSpPr>
        <p:spPr bwMode="auto">
          <a:xfrm>
            <a:off x="2667000" y="5562600"/>
            <a:ext cx="3048000" cy="1295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4400">
                <a:solidFill>
                  <a:srgbClr val="0033CC"/>
                </a:solidFill>
                <a:latin typeface="Arial" panose="020B0604020202020204" pitchFamily="34" charset="0"/>
              </a:rPr>
              <a:t>    </a:t>
            </a:r>
            <a:r>
              <a:rPr lang="en-US" altLang="en-US" sz="4800">
                <a:solidFill>
                  <a:srgbClr val="0033CC"/>
                </a:solidFill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23" name="AutoShape 86"/>
          <p:cNvSpPr>
            <a:spLocks noChangeArrowheads="1"/>
          </p:cNvSpPr>
          <p:nvPr/>
        </p:nvSpPr>
        <p:spPr bwMode="auto">
          <a:xfrm>
            <a:off x="2667000" y="5638800"/>
            <a:ext cx="3048000" cy="12192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4400">
                <a:solidFill>
                  <a:srgbClr val="0033CC"/>
                </a:solidFill>
                <a:latin typeface="Arial" panose="020B0604020202020204" pitchFamily="34" charset="0"/>
              </a:rPr>
              <a:t>    </a:t>
            </a:r>
            <a:r>
              <a:rPr lang="en-US" altLang="en-US" sz="4800">
                <a:solidFill>
                  <a:srgbClr val="0033CC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24" name="AutoShape 86"/>
          <p:cNvSpPr>
            <a:spLocks noChangeArrowheads="1"/>
          </p:cNvSpPr>
          <p:nvPr/>
        </p:nvSpPr>
        <p:spPr bwMode="auto">
          <a:xfrm>
            <a:off x="2514600" y="5562600"/>
            <a:ext cx="3429000" cy="1295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4400">
                <a:solidFill>
                  <a:srgbClr val="0033CC"/>
                </a:solidFill>
                <a:latin typeface="Arial" panose="020B0604020202020204" pitchFamily="34" charset="0"/>
              </a:rPr>
              <a:t>    </a:t>
            </a:r>
            <a:r>
              <a:rPr lang="en-US" altLang="en-US" sz="4800">
                <a:solidFill>
                  <a:srgbClr val="0033CC"/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25" name="AutoShape 86"/>
          <p:cNvSpPr>
            <a:spLocks noChangeArrowheads="1"/>
          </p:cNvSpPr>
          <p:nvPr/>
        </p:nvSpPr>
        <p:spPr bwMode="auto">
          <a:xfrm>
            <a:off x="2576513" y="5505450"/>
            <a:ext cx="3357562" cy="1381125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4400">
                <a:solidFill>
                  <a:srgbClr val="0033CC"/>
                </a:solidFill>
                <a:latin typeface="Arial" panose="020B0604020202020204" pitchFamily="34" charset="0"/>
              </a:rPr>
              <a:t>    </a:t>
            </a:r>
            <a:r>
              <a:rPr lang="en-US" altLang="en-US" sz="4800">
                <a:solidFill>
                  <a:srgbClr val="0033CC"/>
                </a:solidFill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26" name="AutoShape 86"/>
          <p:cNvSpPr>
            <a:spLocks noChangeArrowheads="1"/>
          </p:cNvSpPr>
          <p:nvPr/>
        </p:nvSpPr>
        <p:spPr bwMode="auto">
          <a:xfrm>
            <a:off x="2514600" y="5410200"/>
            <a:ext cx="3505200" cy="1447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4400">
                <a:solidFill>
                  <a:srgbClr val="0033CC"/>
                </a:solidFill>
                <a:latin typeface="Arial" panose="020B0604020202020204" pitchFamily="34" charset="0"/>
              </a:rPr>
              <a:t>    </a:t>
            </a:r>
            <a:r>
              <a:rPr lang="en-US" altLang="en-US" sz="4800">
                <a:solidFill>
                  <a:srgbClr val="0033CC"/>
                </a:solidFill>
                <a:latin typeface="Arial" panose="020B0604020202020204" pitchFamily="34" charset="0"/>
              </a:rPr>
              <a:t>4</a:t>
            </a:r>
          </a:p>
        </p:txBody>
      </p:sp>
      <p:sp>
        <p:nvSpPr>
          <p:cNvPr id="27" name="AutoShape 86"/>
          <p:cNvSpPr>
            <a:spLocks noChangeArrowheads="1"/>
          </p:cNvSpPr>
          <p:nvPr/>
        </p:nvSpPr>
        <p:spPr bwMode="auto">
          <a:xfrm>
            <a:off x="2495550" y="5405438"/>
            <a:ext cx="3657600" cy="15240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4400">
                <a:solidFill>
                  <a:srgbClr val="0033CC"/>
                </a:solidFill>
                <a:latin typeface="Arial" panose="020B0604020202020204" pitchFamily="34" charset="0"/>
              </a:rPr>
              <a:t>     </a:t>
            </a:r>
            <a:r>
              <a:rPr lang="en-US" altLang="en-US" sz="4800">
                <a:solidFill>
                  <a:srgbClr val="0033CC"/>
                </a:solidFill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50190" name="Rectangle 21"/>
          <p:cNvSpPr>
            <a:spLocks noChangeArrowheads="1"/>
          </p:cNvSpPr>
          <p:nvPr/>
        </p:nvSpPr>
        <p:spPr bwMode="auto">
          <a:xfrm>
            <a:off x="457200" y="2286000"/>
            <a:ext cx="8305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b="1" u="sng">
                <a:solidFill>
                  <a:srgbClr val="FF0000"/>
                </a:solidFill>
              </a:rPr>
              <a:t>Câu 3: </a:t>
            </a:r>
            <a:r>
              <a:rPr lang="nl-NL" altLang="en-US" b="1">
                <a:solidFill>
                  <a:srgbClr val="FF3300"/>
                </a:solidFill>
              </a:rPr>
              <a:t>Để thực hiện thao tác lưu bài vẽ em thực hiện mấy bước</a:t>
            </a:r>
            <a:r>
              <a:rPr lang="nl-NL" altLang="en-US">
                <a:solidFill>
                  <a:srgbClr val="FF3300"/>
                </a:solidFill>
              </a:rPr>
              <a:t> .</a:t>
            </a:r>
            <a:endParaRPr lang="en-US" altLang="en-US" b="1">
              <a:solidFill>
                <a:srgbClr val="FF3300"/>
              </a:solidFill>
            </a:endParaRPr>
          </a:p>
        </p:txBody>
      </p:sp>
      <p:sp>
        <p:nvSpPr>
          <p:cNvPr id="19" name="Oval 19"/>
          <p:cNvSpPr>
            <a:spLocks noChangeArrowheads="1"/>
          </p:cNvSpPr>
          <p:nvPr/>
        </p:nvSpPr>
        <p:spPr bwMode="auto">
          <a:xfrm>
            <a:off x="1219200" y="4114800"/>
            <a:ext cx="457200" cy="457200"/>
          </a:xfrm>
          <a:prstGeom prst="ellips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50192" name="Rectangle 22"/>
          <p:cNvSpPr>
            <a:spLocks noChangeArrowheads="1"/>
          </p:cNvSpPr>
          <p:nvPr/>
        </p:nvSpPr>
        <p:spPr bwMode="auto">
          <a:xfrm>
            <a:off x="1225550" y="3200400"/>
            <a:ext cx="2590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nl-NL" altLang="en-US" b="1">
                <a:solidFill>
                  <a:srgbClr val="0000FF"/>
                </a:solidFill>
              </a:rPr>
              <a:t>A.  2 bước</a:t>
            </a:r>
            <a:endParaRPr lang="en-US" altLang="en-US" b="1">
              <a:solidFill>
                <a:srgbClr val="0000FF"/>
              </a:solidFill>
            </a:endParaRPr>
          </a:p>
        </p:txBody>
      </p:sp>
      <p:sp>
        <p:nvSpPr>
          <p:cNvPr id="50193" name="Rectangle 23"/>
          <p:cNvSpPr>
            <a:spLocks noChangeArrowheads="1"/>
          </p:cNvSpPr>
          <p:nvPr/>
        </p:nvSpPr>
        <p:spPr bwMode="auto">
          <a:xfrm>
            <a:off x="1295400" y="4038600"/>
            <a:ext cx="2590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nl-NL" altLang="en-US" b="1">
                <a:solidFill>
                  <a:srgbClr val="0000FF"/>
                </a:solidFill>
              </a:rPr>
              <a:t>B. 4 bước</a:t>
            </a:r>
            <a:endParaRPr lang="en-US" altLang="en-US" b="1">
              <a:solidFill>
                <a:srgbClr val="0000FF"/>
              </a:solidFill>
            </a:endParaRPr>
          </a:p>
        </p:txBody>
      </p:sp>
      <p:sp>
        <p:nvSpPr>
          <p:cNvPr id="50194" name="Rectangle 24"/>
          <p:cNvSpPr>
            <a:spLocks noChangeArrowheads="1"/>
          </p:cNvSpPr>
          <p:nvPr/>
        </p:nvSpPr>
        <p:spPr bwMode="auto">
          <a:xfrm>
            <a:off x="1295400" y="4724400"/>
            <a:ext cx="2667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nl-NL" altLang="en-US" b="1">
                <a:solidFill>
                  <a:srgbClr val="0000FF"/>
                </a:solidFill>
              </a:rPr>
              <a:t>C. 5 bước</a:t>
            </a:r>
            <a:endParaRPr lang="en-US" altLang="en-US" b="1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84707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0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8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0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0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1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4" descr="hat_rabbi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685800"/>
            <a:ext cx="59436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3" name="Text Box 6"/>
          <p:cNvSpPr txBox="1">
            <a:spLocks noChangeArrowheads="1"/>
          </p:cNvSpPr>
          <p:nvPr/>
        </p:nvSpPr>
        <p:spPr bwMode="auto">
          <a:xfrm>
            <a:off x="1828800" y="5334000"/>
            <a:ext cx="6096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rgbClr val="990000"/>
                </a:solidFill>
              </a:rPr>
              <a:t>Em được tặng 1 bông hoa điểm tốt.</a:t>
            </a:r>
            <a:endParaRPr lang="vi-VN" altLang="en-US">
              <a:solidFill>
                <a:srgbClr val="990000"/>
              </a:solidFill>
            </a:endParaRPr>
          </a:p>
        </p:txBody>
      </p:sp>
      <p:sp>
        <p:nvSpPr>
          <p:cNvPr id="51204" name="AutoShape 7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229600" y="6172200"/>
            <a:ext cx="685800" cy="457200"/>
          </a:xfrm>
          <a:prstGeom prst="leftArrow">
            <a:avLst>
              <a:gd name="adj1" fmla="val 50000"/>
              <a:gd name="adj2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51205" name="AutoShape 4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872538" y="6530975"/>
            <a:ext cx="271462" cy="327025"/>
          </a:xfrm>
          <a:prstGeom prst="actionButtonBlank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75138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AutoShape 2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763000" y="6324600"/>
            <a:ext cx="381000" cy="533400"/>
          </a:xfrm>
          <a:prstGeom prst="actionButtonHom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52227" name="AutoShape 3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05800" y="6477000"/>
            <a:ext cx="381000" cy="381000"/>
          </a:xfrm>
          <a:prstGeom prst="actionButtonBlank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pic>
        <p:nvPicPr>
          <p:cNvPr id="130052" name="Picture 4" descr="cutecolorsanibear13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45150"/>
            <a:ext cx="1295400" cy="121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9" name="Picture 6" descr="15-53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0"/>
            <a:ext cx="2057400" cy="156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30" name="Text Box 12"/>
          <p:cNvSpPr txBox="1">
            <a:spLocks noChangeArrowheads="1"/>
          </p:cNvSpPr>
          <p:nvPr/>
        </p:nvSpPr>
        <p:spPr bwMode="auto">
          <a:xfrm>
            <a:off x="533400" y="1630363"/>
            <a:ext cx="73914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Tx/>
              <a:buBlip>
                <a:blip r:embed="rId7"/>
              </a:buBlip>
            </a:pPr>
            <a:r>
              <a:rPr lang="en-US" altLang="en-US" sz="3200" b="1" i="1">
                <a:solidFill>
                  <a:srgbClr val="0000FF"/>
                </a:solidFill>
                <a:latin typeface="Arial" panose="020B0604020202020204" pitchFamily="34" charset="0"/>
              </a:rPr>
              <a:t>Hãy chọn câu trả lời đúng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1116013" y="1160463"/>
            <a:ext cx="86868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en-US" sz="3200" b="1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22" name="AutoShape 86"/>
          <p:cNvSpPr>
            <a:spLocks noChangeArrowheads="1"/>
          </p:cNvSpPr>
          <p:nvPr/>
        </p:nvSpPr>
        <p:spPr bwMode="auto">
          <a:xfrm>
            <a:off x="2667000" y="5562600"/>
            <a:ext cx="3048000" cy="1295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4400">
                <a:solidFill>
                  <a:srgbClr val="0033CC"/>
                </a:solidFill>
                <a:latin typeface="Arial" panose="020B0604020202020204" pitchFamily="34" charset="0"/>
              </a:rPr>
              <a:t>    </a:t>
            </a:r>
            <a:r>
              <a:rPr lang="en-US" altLang="en-US" sz="4800">
                <a:solidFill>
                  <a:srgbClr val="0033CC"/>
                </a:solidFill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23" name="AutoShape 86"/>
          <p:cNvSpPr>
            <a:spLocks noChangeArrowheads="1"/>
          </p:cNvSpPr>
          <p:nvPr/>
        </p:nvSpPr>
        <p:spPr bwMode="auto">
          <a:xfrm>
            <a:off x="2667000" y="5638800"/>
            <a:ext cx="3048000" cy="12192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4400">
                <a:solidFill>
                  <a:srgbClr val="0033CC"/>
                </a:solidFill>
                <a:latin typeface="Arial" panose="020B0604020202020204" pitchFamily="34" charset="0"/>
              </a:rPr>
              <a:t>    </a:t>
            </a:r>
            <a:r>
              <a:rPr lang="en-US" altLang="en-US" sz="4800">
                <a:solidFill>
                  <a:srgbClr val="0033CC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24" name="AutoShape 86"/>
          <p:cNvSpPr>
            <a:spLocks noChangeArrowheads="1"/>
          </p:cNvSpPr>
          <p:nvPr/>
        </p:nvSpPr>
        <p:spPr bwMode="auto">
          <a:xfrm>
            <a:off x="2514600" y="5562600"/>
            <a:ext cx="3429000" cy="1295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4400">
                <a:solidFill>
                  <a:srgbClr val="0033CC"/>
                </a:solidFill>
                <a:latin typeface="Arial" panose="020B0604020202020204" pitchFamily="34" charset="0"/>
              </a:rPr>
              <a:t>    </a:t>
            </a:r>
            <a:r>
              <a:rPr lang="en-US" altLang="en-US" sz="4800">
                <a:solidFill>
                  <a:srgbClr val="0033CC"/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25" name="AutoShape 86"/>
          <p:cNvSpPr>
            <a:spLocks noChangeArrowheads="1"/>
          </p:cNvSpPr>
          <p:nvPr/>
        </p:nvSpPr>
        <p:spPr bwMode="auto">
          <a:xfrm>
            <a:off x="2576513" y="5505450"/>
            <a:ext cx="3357562" cy="1381125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4400">
                <a:solidFill>
                  <a:srgbClr val="0033CC"/>
                </a:solidFill>
                <a:latin typeface="Arial" panose="020B0604020202020204" pitchFamily="34" charset="0"/>
              </a:rPr>
              <a:t>    </a:t>
            </a:r>
            <a:r>
              <a:rPr lang="en-US" altLang="en-US" sz="4800">
                <a:solidFill>
                  <a:srgbClr val="0033CC"/>
                </a:solidFill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26" name="AutoShape 86"/>
          <p:cNvSpPr>
            <a:spLocks noChangeArrowheads="1"/>
          </p:cNvSpPr>
          <p:nvPr/>
        </p:nvSpPr>
        <p:spPr bwMode="auto">
          <a:xfrm>
            <a:off x="2514600" y="5410200"/>
            <a:ext cx="3505200" cy="1447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4400">
                <a:solidFill>
                  <a:srgbClr val="0033CC"/>
                </a:solidFill>
                <a:latin typeface="Arial" panose="020B0604020202020204" pitchFamily="34" charset="0"/>
              </a:rPr>
              <a:t>    </a:t>
            </a:r>
            <a:r>
              <a:rPr lang="en-US" altLang="en-US" sz="4800">
                <a:solidFill>
                  <a:srgbClr val="0033CC"/>
                </a:solidFill>
                <a:latin typeface="Arial" panose="020B0604020202020204" pitchFamily="34" charset="0"/>
              </a:rPr>
              <a:t>4</a:t>
            </a:r>
          </a:p>
        </p:txBody>
      </p:sp>
      <p:sp>
        <p:nvSpPr>
          <p:cNvPr id="27" name="AutoShape 86"/>
          <p:cNvSpPr>
            <a:spLocks noChangeArrowheads="1"/>
          </p:cNvSpPr>
          <p:nvPr/>
        </p:nvSpPr>
        <p:spPr bwMode="auto">
          <a:xfrm>
            <a:off x="2495550" y="5405438"/>
            <a:ext cx="3657600" cy="15240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4400">
                <a:solidFill>
                  <a:srgbClr val="0033CC"/>
                </a:solidFill>
                <a:latin typeface="Arial" panose="020B0604020202020204" pitchFamily="34" charset="0"/>
              </a:rPr>
              <a:t>     </a:t>
            </a:r>
            <a:r>
              <a:rPr lang="en-US" altLang="en-US" sz="4800">
                <a:solidFill>
                  <a:srgbClr val="0033CC"/>
                </a:solidFill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52238" name="Rectangle 21"/>
          <p:cNvSpPr>
            <a:spLocks noChangeArrowheads="1"/>
          </p:cNvSpPr>
          <p:nvPr/>
        </p:nvSpPr>
        <p:spPr bwMode="auto">
          <a:xfrm>
            <a:off x="457200" y="2286000"/>
            <a:ext cx="8305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b="1" u="sng">
                <a:solidFill>
                  <a:srgbClr val="FF0000"/>
                </a:solidFill>
              </a:rPr>
              <a:t>Câu 5: </a:t>
            </a:r>
            <a:r>
              <a:rPr lang="en-US" altLang="en-US">
                <a:solidFill>
                  <a:srgbClr val="FF3300"/>
                </a:solidFill>
                <a:cs typeface="Times New Roman" panose="02020603050405020304" pitchFamily="18" charset="0"/>
              </a:rPr>
              <a:t>Để lưu bài vẽ em nhấn nút lệnh  nào sau đây</a:t>
            </a:r>
          </a:p>
        </p:txBody>
      </p:sp>
      <p:sp>
        <p:nvSpPr>
          <p:cNvPr id="52239" name="Rectangle 22"/>
          <p:cNvSpPr>
            <a:spLocks noChangeArrowheads="1"/>
          </p:cNvSpPr>
          <p:nvPr/>
        </p:nvSpPr>
        <p:spPr bwMode="auto">
          <a:xfrm>
            <a:off x="1295400" y="3276600"/>
            <a:ext cx="2590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nl-NL" altLang="en-US" sz="3200" b="1">
                <a:solidFill>
                  <a:srgbClr val="0000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A.</a:t>
            </a:r>
            <a:r>
              <a:rPr lang="nl-NL" altLang="en-US" sz="3200" b="1">
                <a:solidFill>
                  <a:srgbClr val="FFC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altLang="en-US" sz="3200" b="1">
              <a:solidFill>
                <a:srgbClr val="FFC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2240" name="Rectangle 23"/>
          <p:cNvSpPr>
            <a:spLocks noChangeArrowheads="1"/>
          </p:cNvSpPr>
          <p:nvPr/>
        </p:nvSpPr>
        <p:spPr bwMode="auto">
          <a:xfrm>
            <a:off x="1295400" y="4114800"/>
            <a:ext cx="2590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nl-NL" altLang="en-US" sz="3200" b="1">
                <a:solidFill>
                  <a:srgbClr val="0000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B.</a:t>
            </a:r>
            <a:endParaRPr lang="en-US" altLang="en-US" sz="3200" b="1">
              <a:solidFill>
                <a:srgbClr val="0000FF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2241" name="Rectangle 24"/>
          <p:cNvSpPr>
            <a:spLocks noChangeArrowheads="1"/>
          </p:cNvSpPr>
          <p:nvPr/>
        </p:nvSpPr>
        <p:spPr bwMode="auto">
          <a:xfrm>
            <a:off x="1295400" y="4800600"/>
            <a:ext cx="2667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nl-NL" altLang="en-US" sz="3200" b="1">
                <a:solidFill>
                  <a:srgbClr val="0000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C.</a:t>
            </a:r>
            <a:endParaRPr lang="en-US" altLang="en-US" sz="3200" b="1">
              <a:solidFill>
                <a:srgbClr val="0000FF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2242" name="Picture 1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200400"/>
            <a:ext cx="533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43" name="Picture 2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114800"/>
            <a:ext cx="59372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44" name="Picture 2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876800"/>
            <a:ext cx="538163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Oval 19"/>
          <p:cNvSpPr>
            <a:spLocks noChangeArrowheads="1"/>
          </p:cNvSpPr>
          <p:nvPr/>
        </p:nvSpPr>
        <p:spPr bwMode="auto">
          <a:xfrm>
            <a:off x="1295400" y="4876800"/>
            <a:ext cx="533400" cy="457200"/>
          </a:xfrm>
          <a:prstGeom prst="ellips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978080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0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8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0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0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1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38200" y="1729502"/>
            <a:ext cx="71565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u="sng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CỦNG CỐ DẶN DÒ</a:t>
            </a:r>
            <a:endParaRPr lang="en-US" sz="26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3144" y="2514600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>
              <a:buFontTx/>
              <a:buChar char="-"/>
            </a:pPr>
            <a:r>
              <a:rPr lang="en-US" sz="40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4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40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4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40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4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4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bè</a:t>
            </a:r>
            <a:r>
              <a:rPr lang="en-US" sz="4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11">
            <a:extLst>
              <a:ext uri="{FF2B5EF4-FFF2-40B4-BE49-F238E27FC236}">
                <a16:creationId xmlns="" xmlns:a16="http://schemas.microsoft.com/office/drawing/2014/main" id="{B0477B43-AE59-4CAC-B8FD-EDCEA06FBD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7256" y="527655"/>
            <a:ext cx="34144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2800" b="1" u="sng" dirty="0" err="1">
                <a:solidFill>
                  <a:srgbClr val="002060"/>
                </a:solidFill>
                <a:latin typeface="Times New Roman" pitchFamily="18" charset="0"/>
              </a:rPr>
              <a:t>Môn</a:t>
            </a:r>
            <a:r>
              <a:rPr lang="en-US" sz="2800" b="1" u="sng" dirty="0">
                <a:solidFill>
                  <a:srgbClr val="002060"/>
                </a:solidFill>
                <a:latin typeface="Times New Roman" pitchFamily="18" charset="0"/>
              </a:rPr>
              <a:t>: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 Tin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</a:rPr>
              <a:t>học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8" name="Text Box 11">
            <a:extLst>
              <a:ext uri="{FF2B5EF4-FFF2-40B4-BE49-F238E27FC236}">
                <a16:creationId xmlns="" xmlns:a16="http://schemas.microsoft.com/office/drawing/2014/main" id="{0386854F-D27D-4679-A7D4-31342BAA59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055309"/>
            <a:ext cx="92071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28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 1: 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LÀM QUEN VỚI PHẦN MỀM HỌC VẼ (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1)</a:t>
            </a:r>
            <a:endParaRPr lang="en-US" sz="28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 Box 10">
            <a:extLst>
              <a:ext uri="{FF2B5EF4-FFF2-40B4-BE49-F238E27FC236}">
                <a16:creationId xmlns="" xmlns:a16="http://schemas.microsoft.com/office/drawing/2014/main" id="{81759B0C-4703-4478-847A-CE706C458D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3434" y="1"/>
            <a:ext cx="770342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05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11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2019</a:t>
            </a:r>
          </a:p>
        </p:txBody>
      </p:sp>
    </p:spTree>
    <p:extLst>
      <p:ext uri="{BB962C8B-B14F-4D97-AF65-F5344CB8AC3E}">
        <p14:creationId xmlns:p14="http://schemas.microsoft.com/office/powerpoint/2010/main" val="152905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4" descr="hors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581400"/>
            <a:ext cx="752475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 descr="3d butterfly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276600"/>
            <a:ext cx="738188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123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505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073" name="WordArt 9"/>
          <p:cNvSpPr>
            <a:spLocks noChangeArrowheads="1" noChangeShapeType="1" noTextEdit="1"/>
          </p:cNvSpPr>
          <p:nvPr/>
        </p:nvSpPr>
        <p:spPr bwMode="auto">
          <a:xfrm>
            <a:off x="422275" y="914400"/>
            <a:ext cx="8153400" cy="2438400"/>
          </a:xfrm>
          <a:prstGeom prst="rect">
            <a:avLst/>
          </a:prstGeom>
        </p:spPr>
        <p:txBody>
          <a:bodyPr wrap="none" fromWordArt="1">
            <a:prstTxWarp prst="textChevron">
              <a:avLst>
                <a:gd name="adj" fmla="val 25000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sy="50000" kx="-2453608" algn="br" rotWithShape="0">
                    <a:srgbClr val="868686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Chúc các em chăm ngoan - học giỏi</a:t>
            </a:r>
            <a:endParaRPr lang="en-US" sz="3600" kern="10">
              <a:ln w="9525">
                <a:solidFill>
                  <a:schemeClr val="tx1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sy="50000" kx="-2453608" algn="br" rotWithShape="0">
                  <a:srgbClr val="868686">
                    <a:alpha val="5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30726" name="Picture 11" descr="00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0" cy="461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7" name="Picture 12" descr="00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248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8" name="Picture 14" descr="00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2238375"/>
            <a:ext cx="762000" cy="461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9" name="Picture 15" descr="bloema14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953000"/>
            <a:ext cx="25146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0" name="Picture 13" descr="b36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08171">
            <a:off x="-228600" y="4114800"/>
            <a:ext cx="2198688" cy="303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1" name="Picture 152" descr="POINSET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47800" cy="144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2" name="Picture 153" descr="POINSET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622382" y="2381"/>
            <a:ext cx="1447800" cy="144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218" name="Picture 154" descr="balonnen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209800"/>
            <a:ext cx="2941638" cy="414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734" name="Group 158"/>
          <p:cNvGrpSpPr>
            <a:grpSpLocks/>
          </p:cNvGrpSpPr>
          <p:nvPr/>
        </p:nvGrpSpPr>
        <p:grpSpPr bwMode="auto">
          <a:xfrm>
            <a:off x="1752600" y="5410200"/>
            <a:ext cx="1981200" cy="1447800"/>
            <a:chOff x="5760" y="2544"/>
            <a:chExt cx="1111" cy="768"/>
          </a:xfrm>
        </p:grpSpPr>
        <p:pic>
          <p:nvPicPr>
            <p:cNvPr id="30755" name="Picture 159" descr="FLOWERS5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0" y="2544"/>
              <a:ext cx="1111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56" name="Picture 160" descr="aaf6"/>
            <p:cNvPicPr>
              <a:picLocks noChangeAspect="1" noChangeArrowheads="1" noCrop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84" y="2688"/>
              <a:ext cx="384" cy="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0735" name="Group 161"/>
          <p:cNvGrpSpPr>
            <a:grpSpLocks/>
          </p:cNvGrpSpPr>
          <p:nvPr/>
        </p:nvGrpSpPr>
        <p:grpSpPr bwMode="auto">
          <a:xfrm>
            <a:off x="2590800" y="3810000"/>
            <a:ext cx="1295400" cy="762000"/>
            <a:chOff x="5760" y="2544"/>
            <a:chExt cx="1111" cy="768"/>
          </a:xfrm>
        </p:grpSpPr>
        <p:pic>
          <p:nvPicPr>
            <p:cNvPr id="30753" name="Picture 162" descr="FLOWERS5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0" y="2544"/>
              <a:ext cx="1111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54" name="Picture 163" descr="aaf6"/>
            <p:cNvPicPr>
              <a:picLocks noChangeAspect="1" noChangeArrowheads="1" noCrop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84" y="2688"/>
              <a:ext cx="384" cy="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0736" name="Group 164"/>
          <p:cNvGrpSpPr>
            <a:grpSpLocks/>
          </p:cNvGrpSpPr>
          <p:nvPr/>
        </p:nvGrpSpPr>
        <p:grpSpPr bwMode="auto">
          <a:xfrm>
            <a:off x="1295400" y="3657600"/>
            <a:ext cx="1295400" cy="990600"/>
            <a:chOff x="5760" y="2544"/>
            <a:chExt cx="1111" cy="768"/>
          </a:xfrm>
        </p:grpSpPr>
        <p:pic>
          <p:nvPicPr>
            <p:cNvPr id="30751" name="Picture 165" descr="FLOWERS5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0" y="2544"/>
              <a:ext cx="1111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52" name="Picture 166" descr="aaf6"/>
            <p:cNvPicPr>
              <a:picLocks noChangeAspect="1" noChangeArrowheads="1" noCrop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84" y="2688"/>
              <a:ext cx="384" cy="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0737" name="Group 167"/>
          <p:cNvGrpSpPr>
            <a:grpSpLocks/>
          </p:cNvGrpSpPr>
          <p:nvPr/>
        </p:nvGrpSpPr>
        <p:grpSpPr bwMode="auto">
          <a:xfrm>
            <a:off x="6400800" y="5334000"/>
            <a:ext cx="2057400" cy="1524000"/>
            <a:chOff x="5760" y="2544"/>
            <a:chExt cx="1111" cy="768"/>
          </a:xfrm>
        </p:grpSpPr>
        <p:pic>
          <p:nvPicPr>
            <p:cNvPr id="30749" name="Picture 168" descr="FLOWERS5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0" y="2544"/>
              <a:ext cx="1111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50" name="Picture 169" descr="aaf6"/>
            <p:cNvPicPr>
              <a:picLocks noChangeAspect="1" noChangeArrowheads="1" noCrop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84" y="2688"/>
              <a:ext cx="384" cy="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0738" name="Group 170"/>
          <p:cNvGrpSpPr>
            <a:grpSpLocks/>
          </p:cNvGrpSpPr>
          <p:nvPr/>
        </p:nvGrpSpPr>
        <p:grpSpPr bwMode="auto">
          <a:xfrm>
            <a:off x="6781800" y="3657600"/>
            <a:ext cx="990600" cy="990600"/>
            <a:chOff x="5760" y="2544"/>
            <a:chExt cx="1111" cy="768"/>
          </a:xfrm>
        </p:grpSpPr>
        <p:pic>
          <p:nvPicPr>
            <p:cNvPr id="30747" name="Picture 171" descr="FLOWERS5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0" y="2544"/>
              <a:ext cx="1111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48" name="Picture 172" descr="aaf6"/>
            <p:cNvPicPr>
              <a:picLocks noChangeAspect="1" noChangeArrowheads="1" noCrop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84" y="2688"/>
              <a:ext cx="384" cy="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0739" name="Group 173"/>
          <p:cNvGrpSpPr>
            <a:grpSpLocks/>
          </p:cNvGrpSpPr>
          <p:nvPr/>
        </p:nvGrpSpPr>
        <p:grpSpPr bwMode="auto">
          <a:xfrm>
            <a:off x="7543800" y="3886200"/>
            <a:ext cx="1066800" cy="1143000"/>
            <a:chOff x="5760" y="2544"/>
            <a:chExt cx="1111" cy="768"/>
          </a:xfrm>
        </p:grpSpPr>
        <p:pic>
          <p:nvPicPr>
            <p:cNvPr id="30745" name="Picture 174" descr="FLOWERS5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0" y="2544"/>
              <a:ext cx="1111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46" name="Picture 175" descr="aaf6"/>
            <p:cNvPicPr>
              <a:picLocks noChangeAspect="1" noChangeArrowheads="1" noCrop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84" y="2688"/>
              <a:ext cx="384" cy="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0740" name="Picture 13" descr="Picture12"/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533400" y="-228600"/>
            <a:ext cx="2667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1" name="Picture 13" descr="Picture12"/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6858000" y="1676400"/>
            <a:ext cx="2667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2" name="Picture 13" descr="Picture12"/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3505200" y="1676400"/>
            <a:ext cx="2667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3" name="Picture 13" descr="Picture12"/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3505200" y="-152400"/>
            <a:ext cx="2667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4" name="Picture 13" descr="Picture12"/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6019800" y="76200"/>
            <a:ext cx="2667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V.A – Tiếng Hát Bạn Bè Mình Beat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7380288" y="459313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821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798 -0.12835 C 0.06944 -0.12326 0.0026 -0.1302 -0.02031 -0.13066 C -0.0599 -0.12997 -0.09965 -0.12974 -0.13924 -0.12835 C -0.14531 -0.12812 -0.15504 -0.1228 -0.15955 -0.11702 C -0.16337 -0.11193 -0.16563 -0.10384 -0.17066 -0.10129 C -0.17934 -0.09713 -0.18559 -0.08742 -0.1941 -0.08325 C -0.19948 -0.07493 -0.20209 -0.06591 -0.2066 -0.0562 C -0.2066 -0.05596 -0.21285 -0.04278 -0.21285 -0.04255 C -0.21389 -0.03793 -0.21493 -0.03353 -0.21597 -0.02891 C -0.2165 -0.02659 -0.21771 -0.0222 -0.21771 -0.02197 C -0.21632 0.01018 -0.21563 0.01388 -0.21129 0.03862 C -0.21233 0.05366 -0.21268 0.06892 -0.21441 0.08395 C -0.21493 0.08835 -0.22344 0.10523 -0.22396 0.10639 C -0.22691 0.11309 -0.22847 0.12003 -0.2316 0.12674 C -0.23125 0.13714 -0.23195 0.19126 -0.22691 0.21254 C -0.22604 0.21601 -0.22361 0.21832 -0.22222 0.22156 C -0.2191 0.22965 -0.21771 0.24075 -0.21441 0.24861 C -0.20712 0.26573 -0.19931 0.28446 -0.19097 0.30065 C -0.18854 0.31406 -0.18611 0.3099 -0.1816 0.321 C -0.17969 0.32563 -0.179 0.33187 -0.17691 0.3365 C -0.17361 0.34436 -0.16945 0.35153 -0.1658 0.35916 C -0.1632 0.37188 -0.16667 0.36009 -0.15816 0.37257 C -0.15695 0.37442 -0.15643 0.37766 -0.15486 0.37951 C -0.14479 0.39223 -0.129 0.40518 -0.1158 0.40865 C -0.09879 0.42137 -0.10764 0.41813 -0.0783 0.41536 C -0.06806 0.39339 -0.06875 0.36332 -0.06424 0.33881 C -0.06476 0.31869 -0.06493 0.29834 -0.0658 0.27799 C -0.06632 0.26642 -0.07257 0.25509 -0.07518 0.24422 C -0.08108 0.21832 -0.075 0.23381 -0.08143 0.21924 C -0.08872 0.17762 -0.08472 0.15981 -0.08299 0.10199 C -0.08264 0.09297 -0.07743 0.08326 -0.07205 0.07933 C -0.06528 0.07447 -0.05573 0.07424 -0.04844 0.07262 C -0.00938 0.07331 0.02969 0.07285 0.06892 0.07493 C 0.07812 0.0754 0.09548 0.08603 0.09548 0.08626 C 0.10295 0.09367 0.11302 0.09505 0.12205 0.09737 C 0.13055 0.10592 0.14166 0.108 0.15173 0.11101 C 0.16666 0.12165 0.17847 0.12072 0.19566 0.12234 C 0.23837 0.12072 0.28125 0.12049 0.32396 0.11772 C 0.33594 0.11702 0.34844 0.10615 0.35989 0.10199 C 0.36389 0.09783 0.36684 0.09228 0.37083 0.08835 C 0.37934 0.08025 0.38889 0.07563 0.39739 0.06799 C 0.41597 0.03122 0.41753 -0.01411 0.42725 -0.0562 C 0.42708 -0.0666 0.43524 -0.13991 0.41319 -0.15102 C 0.40434 -0.1605 0.3941 -0.16512 0.38333 -0.16905 C 0.36857 -0.18293 0.3441 -0.18571 0.32708 -0.18941 C 0.30729 -0.18779 0.28732 -0.18686 0.26771 -0.18478 C 0.2618 -0.18409 0.26319 -0.18154 0.25972 -0.17576 C 0.25278 -0.1635 0.24757 -0.14061 0.23941 -0.13298 C 0.23698 -0.12604 0.23385 -0.11979 0.2316 -0.11263 C 0.22743 -0.09898 0.22465 -0.08372 0.22066 -0.06961 C 0.21962 -0.06128 0.21857 -0.05319 0.21753 -0.04486 C 0.21684 -0.03885 0.21736 -0.03238 0.21597 -0.02682 C 0.21475 -0.02243 0.2118 -0.01919 0.20972 -0.01549 C 0.2066 0.00717 0.20017 0.02868 0.1941 0.04996 C 0.19028 0.06291 0.18819 0.07632 0.18316 0.08835 C 0.18194 0.09112 0.17986 0.09251 0.1783 0.09505 C 0.17291 0.10453 0.16771 0.11448 0.16285 0.12419 C 0.16111 0.12743 0.15816 0.13344 0.15816 0.13367 C 0.15538 0.14501 0.14653 0.15102 0.13923 0.15611 C 0.13107 0.1679 0.13819 0.15981 0.12361 0.16513 C 0.11493 0.16813 0.10694 0.17461 0.09861 0.17877 C 0.09132 0.18247 0.09618 0.17947 0.08767 0.18317 C 0.08437 0.18455 0.0783 0.18779 0.0783 0.18802 C 0.06423 0.20305 0.04375 0.20976 0.02656 0.21254 C 0.01875 0.21647 0.01562 0.21485 0.00937 0.22387 C 0.00781 0.23058 0.00538 0.23566 0.00312 0.24191 " pathEditMode="relative" rAng="0" ptsTypes="fffffffffffffffffffffffffffffffffffffffffffffffffffffffffffffffffA">
                                      <p:cBhvr>
                                        <p:cTn id="10" dur="2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2" y="244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3000"/>
                                        <p:tgtEl>
                                          <p:spTgt spid="880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/>
                                        <p:tgtEl>
                                          <p:spTgt spid="880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3000"/>
                                        <p:tgtEl>
                                          <p:spTgt spid="880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8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ntr" presetSubtype="4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88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88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0"/>
                            </p:stCondLst>
                            <p:childTnLst>
                              <p:par>
                                <p:cTn id="2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092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25" repeatCount="5000" fill="remove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273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2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" fill="hold"/>
                                        <p:tgtEl>
                                          <p:spTgt spid="11273"/>
                                        </p:tgtEl>
                                      </p:cBhvr>
                                    </p:cmd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73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807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513" name="Oval 25"/>
          <p:cNvSpPr>
            <a:spLocks noChangeArrowheads="1"/>
          </p:cNvSpPr>
          <p:nvPr/>
        </p:nvSpPr>
        <p:spPr bwMode="auto">
          <a:xfrm>
            <a:off x="2825751" y="3736975"/>
            <a:ext cx="609600" cy="533400"/>
          </a:xfrm>
          <a:prstGeom prst="ellips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47514" name="Rectangle 26"/>
          <p:cNvSpPr>
            <a:spLocks noChangeArrowheads="1"/>
          </p:cNvSpPr>
          <p:nvPr/>
        </p:nvSpPr>
        <p:spPr bwMode="auto">
          <a:xfrm>
            <a:off x="1385888" y="2381931"/>
            <a:ext cx="7935912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b="1" dirty="0" err="1">
                <a:solidFill>
                  <a:srgbClr val="0000FF"/>
                </a:solidFill>
              </a:rPr>
              <a:t>Câu</a:t>
            </a:r>
            <a:r>
              <a:rPr lang="en-US" altLang="en-US" b="1" dirty="0">
                <a:solidFill>
                  <a:srgbClr val="0000FF"/>
                </a:solidFill>
              </a:rPr>
              <a:t> 2. </a:t>
            </a:r>
            <a:r>
              <a:rPr lang="en-US" altLang="en-US" b="1" dirty="0" err="1">
                <a:solidFill>
                  <a:srgbClr val="0000FF"/>
                </a:solidFill>
              </a:rPr>
              <a:t>Đâu</a:t>
            </a:r>
            <a:r>
              <a:rPr lang="en-US" altLang="en-US" b="1" dirty="0">
                <a:solidFill>
                  <a:srgbClr val="0000FF"/>
                </a:solidFill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</a:rPr>
              <a:t>là</a:t>
            </a:r>
            <a:r>
              <a:rPr lang="en-US" altLang="en-US" b="1" dirty="0">
                <a:solidFill>
                  <a:srgbClr val="0000FF"/>
                </a:solidFill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</a:rPr>
              <a:t>biểu</a:t>
            </a:r>
            <a:r>
              <a:rPr lang="en-US" altLang="en-US" b="1" dirty="0">
                <a:solidFill>
                  <a:srgbClr val="0000FF"/>
                </a:solidFill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</a:rPr>
              <a:t>tượng</a:t>
            </a:r>
            <a:r>
              <a:rPr lang="en-US" altLang="en-US" b="1" dirty="0">
                <a:solidFill>
                  <a:srgbClr val="0000FF"/>
                </a:solidFill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</a:rPr>
              <a:t>của</a:t>
            </a:r>
            <a:r>
              <a:rPr lang="en-US" altLang="en-US" b="1" dirty="0">
                <a:solidFill>
                  <a:srgbClr val="0000FF"/>
                </a:solidFill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</a:rPr>
              <a:t>trình</a:t>
            </a:r>
            <a:r>
              <a:rPr lang="en-US" altLang="en-US" b="1" dirty="0">
                <a:solidFill>
                  <a:srgbClr val="0000FF"/>
                </a:solidFill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</a:rPr>
              <a:t>duyệt</a:t>
            </a:r>
            <a:r>
              <a:rPr lang="en-US" altLang="en-US" b="1" dirty="0">
                <a:solidFill>
                  <a:srgbClr val="0000FF"/>
                </a:solidFill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</a:rPr>
              <a:t>cốc</a:t>
            </a:r>
            <a:r>
              <a:rPr lang="en-US" altLang="en-US" b="1" dirty="0">
                <a:solidFill>
                  <a:srgbClr val="0000FF"/>
                </a:solidFill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</a:rPr>
              <a:t>cốc</a:t>
            </a:r>
            <a:r>
              <a:rPr lang="en-US" altLang="en-US" b="1" dirty="0">
                <a:solidFill>
                  <a:srgbClr val="0000FF"/>
                </a:solidFill>
              </a:rPr>
              <a:t>:</a:t>
            </a:r>
          </a:p>
          <a:p>
            <a:pPr>
              <a:spcBef>
                <a:spcPct val="0"/>
              </a:spcBef>
            </a:pPr>
            <a:endParaRPr lang="en-US" altLang="en-US" dirty="0">
              <a:solidFill>
                <a:srgbClr val="0000FF"/>
              </a:solidFill>
            </a:endParaRPr>
          </a:p>
        </p:txBody>
      </p:sp>
      <p:sp>
        <p:nvSpPr>
          <p:cNvPr id="447516" name="Rectangle 28"/>
          <p:cNvSpPr>
            <a:spLocks noChangeArrowheads="1"/>
          </p:cNvSpPr>
          <p:nvPr/>
        </p:nvSpPr>
        <p:spPr bwMode="auto">
          <a:xfrm>
            <a:off x="2876551" y="2965449"/>
            <a:ext cx="2743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b="1" dirty="0">
                <a:solidFill>
                  <a:srgbClr val="0000FF"/>
                </a:solidFill>
              </a:rPr>
              <a:t>A. </a:t>
            </a:r>
          </a:p>
        </p:txBody>
      </p:sp>
      <p:sp>
        <p:nvSpPr>
          <p:cNvPr id="447517" name="Rectangle 29"/>
          <p:cNvSpPr>
            <a:spLocks noChangeArrowheads="1"/>
          </p:cNvSpPr>
          <p:nvPr/>
        </p:nvSpPr>
        <p:spPr bwMode="auto">
          <a:xfrm>
            <a:off x="2927351" y="3736975"/>
            <a:ext cx="5943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b="1" dirty="0">
                <a:solidFill>
                  <a:srgbClr val="0000FF"/>
                </a:solidFill>
              </a:rPr>
              <a:t>B. </a:t>
            </a:r>
          </a:p>
        </p:txBody>
      </p:sp>
      <p:sp>
        <p:nvSpPr>
          <p:cNvPr id="447518" name="Rectangle 30"/>
          <p:cNvSpPr>
            <a:spLocks noChangeArrowheads="1"/>
          </p:cNvSpPr>
          <p:nvPr/>
        </p:nvSpPr>
        <p:spPr bwMode="auto">
          <a:xfrm>
            <a:off x="2836863" y="4495800"/>
            <a:ext cx="5302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b="1" dirty="0">
                <a:solidFill>
                  <a:srgbClr val="0000FF"/>
                </a:solidFill>
              </a:rPr>
              <a:t>C.</a:t>
            </a:r>
          </a:p>
        </p:txBody>
      </p:sp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7589" y="3687762"/>
            <a:ext cx="685800" cy="61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6951" y="2965449"/>
            <a:ext cx="722312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1863" y="4470400"/>
            <a:ext cx="736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32" descr="ag00373_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232675">
            <a:off x="8043863" y="6019800"/>
            <a:ext cx="1143000" cy="110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-45243" y="1734231"/>
            <a:ext cx="1371600" cy="1295400"/>
            <a:chOff x="432" y="1536"/>
            <a:chExt cx="796" cy="792"/>
          </a:xfrm>
        </p:grpSpPr>
        <p:grpSp>
          <p:nvGrpSpPr>
            <p:cNvPr id="56333" name="Group 12"/>
            <p:cNvGrpSpPr>
              <a:grpSpLocks/>
            </p:cNvGrpSpPr>
            <p:nvPr/>
          </p:nvGrpSpPr>
          <p:grpSpPr bwMode="auto">
            <a:xfrm>
              <a:off x="432" y="1536"/>
              <a:ext cx="796" cy="423"/>
              <a:chOff x="432" y="1296"/>
              <a:chExt cx="796" cy="663"/>
            </a:xfrm>
          </p:grpSpPr>
          <p:pic>
            <p:nvPicPr>
              <p:cNvPr id="56336" name="Picture 13" descr="Dauhoi2"/>
              <p:cNvPicPr>
                <a:picLocks noChangeAspect="1" noChangeArrowheads="1" noCrop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8" y="1296"/>
                <a:ext cx="460" cy="6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6337" name="Picture 14" descr="Dauhoi2"/>
              <p:cNvPicPr>
                <a:picLocks noChangeAspect="1" noChangeArrowheads="1" noCrop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432" y="1308"/>
                <a:ext cx="460" cy="6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56334" name="Picture 15" descr="ag00317_"/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" y="1824"/>
              <a:ext cx="392" cy="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6335" name="Picture 16" descr="ag00317_"/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8" y="1824"/>
              <a:ext cx="392" cy="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5425" name="AutoShape 17"/>
          <p:cNvSpPr>
            <a:spLocks noChangeArrowheads="1"/>
          </p:cNvSpPr>
          <p:nvPr/>
        </p:nvSpPr>
        <p:spPr bwMode="auto">
          <a:xfrm>
            <a:off x="1695451" y="5330825"/>
            <a:ext cx="3581400" cy="1447800"/>
          </a:xfrm>
          <a:prstGeom prst="cloudCallout">
            <a:avLst>
              <a:gd name="adj1" fmla="val 83333"/>
              <a:gd name="adj2" fmla="val 63157"/>
            </a:avLst>
          </a:prstGeom>
          <a:solidFill>
            <a:schemeClr val="folHlink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rgbClr val="FF3300"/>
                </a:solidFill>
              </a:rPr>
              <a:t>Chúc mừng em đã trả lời đúng</a:t>
            </a:r>
          </a:p>
        </p:txBody>
      </p:sp>
      <p:sp>
        <p:nvSpPr>
          <p:cNvPr id="19" name="Text Box 11">
            <a:extLst>
              <a:ext uri="{FF2B5EF4-FFF2-40B4-BE49-F238E27FC236}">
                <a16:creationId xmlns="" xmlns:a16="http://schemas.microsoft.com/office/drawing/2014/main" id="{0386854F-D27D-4679-A7D4-31342BAA59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055309"/>
            <a:ext cx="92071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28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 1: 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LÀM QUEN VỚI PHẦN MỀM HỌC VẼ (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1)</a:t>
            </a:r>
            <a:endParaRPr lang="en-US" sz="28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61124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47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47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47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447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447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1454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1454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1454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7513" grpId="0" animBg="1"/>
      <p:bldP spid="447514" grpId="0"/>
      <p:bldP spid="447516" grpId="0"/>
      <p:bldP spid="447517" grpId="0"/>
      <p:bldP spid="447518" grpId="0"/>
      <p:bldP spid="1454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91440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11">
            <a:extLst>
              <a:ext uri="{FF2B5EF4-FFF2-40B4-BE49-F238E27FC236}">
                <a16:creationId xmlns="" xmlns:a16="http://schemas.microsoft.com/office/drawing/2014/main" id="{B0477B43-AE59-4CAC-B8FD-EDCEA06FBD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7256" y="527655"/>
            <a:ext cx="34144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2800" b="1" u="sng" dirty="0" err="1">
                <a:solidFill>
                  <a:srgbClr val="002060"/>
                </a:solidFill>
                <a:latin typeface="Times New Roman" pitchFamily="18" charset="0"/>
              </a:rPr>
              <a:t>Môn</a:t>
            </a:r>
            <a:r>
              <a:rPr lang="en-US" sz="2800" b="1" u="sng" dirty="0">
                <a:solidFill>
                  <a:srgbClr val="002060"/>
                </a:solidFill>
                <a:latin typeface="Times New Roman" pitchFamily="18" charset="0"/>
              </a:rPr>
              <a:t>: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 Tin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</a:rPr>
              <a:t>học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5" name="Text Box 11">
            <a:extLst>
              <a:ext uri="{FF2B5EF4-FFF2-40B4-BE49-F238E27FC236}">
                <a16:creationId xmlns="" xmlns:a16="http://schemas.microsoft.com/office/drawing/2014/main" id="{0386854F-D27D-4679-A7D4-31342BAA59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055309"/>
            <a:ext cx="92071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28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 1: 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LÀM QUEN VỚI PHẦN MỀM HỌC VẼ (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1)</a:t>
            </a:r>
            <a:endParaRPr lang="en-US" sz="28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4155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6" descr="gamehub-buc-tranh-ve-paint-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78528"/>
            <a:ext cx="9144000" cy="5279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11">
            <a:extLst>
              <a:ext uri="{FF2B5EF4-FFF2-40B4-BE49-F238E27FC236}">
                <a16:creationId xmlns="" xmlns:a16="http://schemas.microsoft.com/office/drawing/2014/main" id="{B0477B43-AE59-4CAC-B8FD-EDCEA06FBD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7256" y="527655"/>
            <a:ext cx="34144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2800" b="1" u="sng" dirty="0" err="1">
                <a:solidFill>
                  <a:srgbClr val="002060"/>
                </a:solidFill>
                <a:latin typeface="Times New Roman" pitchFamily="18" charset="0"/>
              </a:rPr>
              <a:t>Môn</a:t>
            </a:r>
            <a:r>
              <a:rPr lang="en-US" sz="2800" b="1" u="sng" dirty="0">
                <a:solidFill>
                  <a:srgbClr val="002060"/>
                </a:solidFill>
                <a:latin typeface="Times New Roman" pitchFamily="18" charset="0"/>
              </a:rPr>
              <a:t>: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 Tin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</a:rPr>
              <a:t>học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4" name="Text Box 11">
            <a:extLst>
              <a:ext uri="{FF2B5EF4-FFF2-40B4-BE49-F238E27FC236}">
                <a16:creationId xmlns="" xmlns:a16="http://schemas.microsoft.com/office/drawing/2014/main" id="{0386854F-D27D-4679-A7D4-31342BAA59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055309"/>
            <a:ext cx="92071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28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 1: 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LÀM QUEN VỚI PHẦN MỀM HỌC VẼ (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1)</a:t>
            </a:r>
            <a:endParaRPr lang="en-US" sz="28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Box 10">
            <a:extLst>
              <a:ext uri="{FF2B5EF4-FFF2-40B4-BE49-F238E27FC236}">
                <a16:creationId xmlns="" xmlns:a16="http://schemas.microsoft.com/office/drawing/2014/main" id="{81759B0C-4703-4478-847A-CE706C458D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3434" y="1"/>
            <a:ext cx="770342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05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11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2019</a:t>
            </a:r>
          </a:p>
        </p:txBody>
      </p:sp>
    </p:spTree>
    <p:extLst>
      <p:ext uri="{BB962C8B-B14F-4D97-AF65-F5344CB8AC3E}">
        <p14:creationId xmlns:p14="http://schemas.microsoft.com/office/powerpoint/2010/main" val="144414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3" descr="ea9af70b9c971e22124262f2e6f80d9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" r="2000"/>
          <a:stretch>
            <a:fillRect/>
          </a:stretch>
        </p:blipFill>
        <p:spPr bwMode="auto">
          <a:xfrm>
            <a:off x="0" y="1676400"/>
            <a:ext cx="91440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11">
            <a:extLst>
              <a:ext uri="{FF2B5EF4-FFF2-40B4-BE49-F238E27FC236}">
                <a16:creationId xmlns="" xmlns:a16="http://schemas.microsoft.com/office/drawing/2014/main" id="{B0477B43-AE59-4CAC-B8FD-EDCEA06FBD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7256" y="527655"/>
            <a:ext cx="34144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2800" b="1" u="sng" dirty="0" err="1">
                <a:solidFill>
                  <a:srgbClr val="002060"/>
                </a:solidFill>
                <a:latin typeface="Times New Roman" pitchFamily="18" charset="0"/>
              </a:rPr>
              <a:t>Môn</a:t>
            </a:r>
            <a:r>
              <a:rPr lang="en-US" sz="2800" b="1" u="sng" dirty="0">
                <a:solidFill>
                  <a:srgbClr val="002060"/>
                </a:solidFill>
                <a:latin typeface="Times New Roman" pitchFamily="18" charset="0"/>
              </a:rPr>
              <a:t>: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 Tin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</a:rPr>
              <a:t>học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4" name="Text Box 11">
            <a:extLst>
              <a:ext uri="{FF2B5EF4-FFF2-40B4-BE49-F238E27FC236}">
                <a16:creationId xmlns="" xmlns:a16="http://schemas.microsoft.com/office/drawing/2014/main" id="{0386854F-D27D-4679-A7D4-31342BAA59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055309"/>
            <a:ext cx="92071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28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 1: 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LÀM QUEN VỚI PHẦN MỀM HỌC VẼ (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1)</a:t>
            </a:r>
            <a:endParaRPr lang="en-US" sz="28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Box 10">
            <a:extLst>
              <a:ext uri="{FF2B5EF4-FFF2-40B4-BE49-F238E27FC236}">
                <a16:creationId xmlns="" xmlns:a16="http://schemas.microsoft.com/office/drawing/2014/main" id="{81759B0C-4703-4478-847A-CE706C458D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3434" y="1"/>
            <a:ext cx="770342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05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11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2019</a:t>
            </a:r>
          </a:p>
        </p:txBody>
      </p:sp>
    </p:spTree>
    <p:extLst>
      <p:ext uri="{BB962C8B-B14F-4D97-AF65-F5344CB8AC3E}">
        <p14:creationId xmlns:p14="http://schemas.microsoft.com/office/powerpoint/2010/main" val="2724508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29DB6312-8A2E-45CC-BE92-69E8230740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88" y="2855800"/>
            <a:ext cx="9144000" cy="3987911"/>
          </a:xfrm>
          <a:prstGeom prst="rect">
            <a:avLst/>
          </a:prstGeom>
        </p:spPr>
      </p:pic>
      <p:sp>
        <p:nvSpPr>
          <p:cNvPr id="7" name="Text Box 11">
            <a:extLst>
              <a:ext uri="{FF2B5EF4-FFF2-40B4-BE49-F238E27FC236}">
                <a16:creationId xmlns="" xmlns:a16="http://schemas.microsoft.com/office/drawing/2014/main" id="{2D3C11B3-329D-4FEA-84EC-A09322DF5A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7256" y="527655"/>
            <a:ext cx="341448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3600" b="1" u="sng" dirty="0" err="1">
                <a:solidFill>
                  <a:srgbClr val="002060"/>
                </a:solidFill>
                <a:latin typeface="Times New Roman" pitchFamily="18" charset="0"/>
              </a:rPr>
              <a:t>Môn</a:t>
            </a:r>
            <a:r>
              <a:rPr lang="en-US" sz="3600" b="1" u="sng" dirty="0">
                <a:solidFill>
                  <a:srgbClr val="002060"/>
                </a:solidFill>
                <a:latin typeface="Times New Roman" pitchFamily="18" charset="0"/>
              </a:rPr>
              <a:t>: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</a:rPr>
              <a:t> Tin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</a:rPr>
              <a:t>học</a:t>
            </a:r>
            <a:endParaRPr lang="en-US" sz="3600" b="1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10" name="Text Box 10">
            <a:extLst>
              <a:ext uri="{FF2B5EF4-FFF2-40B4-BE49-F238E27FC236}">
                <a16:creationId xmlns="" xmlns:a16="http://schemas.microsoft.com/office/drawing/2014/main" id="{F3ED224F-F4C3-4A8B-A1AE-676C6305EC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3434" y="1"/>
            <a:ext cx="770342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05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11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2019</a:t>
            </a:r>
          </a:p>
        </p:txBody>
      </p:sp>
      <p:sp>
        <p:nvSpPr>
          <p:cNvPr id="6" name="Text Box 11">
            <a:extLst>
              <a:ext uri="{FF2B5EF4-FFF2-40B4-BE49-F238E27FC236}">
                <a16:creationId xmlns="" xmlns:a16="http://schemas.microsoft.com/office/drawing/2014/main" id="{0386854F-D27D-4679-A7D4-31342BAA59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4288" y="1101475"/>
            <a:ext cx="91440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36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CHỦ ĐỀ 2: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EM TẬP VẼ</a:t>
            </a:r>
          </a:p>
          <a:p>
            <a:pPr algn="ctr" eaLnBrk="1" hangingPunct="1"/>
            <a:r>
              <a:rPr lang="en-US" sz="36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 1: 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LÀM QUEN VỚI PHẦN MỀM HỌC VẼ (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1)</a:t>
            </a:r>
            <a:endParaRPr lang="en-US" sz="36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1973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8" descr="flowerba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72200"/>
            <a:ext cx="6858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9" descr="flowerba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6172200"/>
            <a:ext cx="6858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33339" y="1873181"/>
            <a:ext cx="9110662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 TIÊU:</a:t>
            </a:r>
          </a:p>
          <a:p>
            <a:r>
              <a:rPr lang="en-US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  </a:t>
            </a:r>
            <a:r>
              <a:rPr lang="en-US" alt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Paint;</a:t>
            </a:r>
          </a:p>
          <a:p>
            <a:pPr marL="571500" indent="-571500">
              <a:buFontTx/>
              <a:buChar char="-"/>
            </a:pPr>
            <a:r>
              <a:rPr lang="en-US" alt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giản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571500" indent="-571500">
              <a:buFontTx/>
              <a:buChar char="-"/>
            </a:pPr>
            <a:r>
              <a:rPr lang="en-US" alt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hư</a:t>
            </a:r>
            <a:r>
              <a:rPr lang="en-US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sẵn</a:t>
            </a:r>
            <a:r>
              <a:rPr lang="en-US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11">
            <a:extLst>
              <a:ext uri="{FF2B5EF4-FFF2-40B4-BE49-F238E27FC236}">
                <a16:creationId xmlns="" xmlns:a16="http://schemas.microsoft.com/office/drawing/2014/main" id="{B0477B43-AE59-4CAC-B8FD-EDCEA06FBD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7256" y="527655"/>
            <a:ext cx="34144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2800" b="1" u="sng" dirty="0" err="1">
                <a:solidFill>
                  <a:srgbClr val="002060"/>
                </a:solidFill>
                <a:latin typeface="Times New Roman" pitchFamily="18" charset="0"/>
              </a:rPr>
              <a:t>Môn</a:t>
            </a:r>
            <a:r>
              <a:rPr lang="en-US" sz="2800" b="1" u="sng" dirty="0">
                <a:solidFill>
                  <a:srgbClr val="002060"/>
                </a:solidFill>
                <a:latin typeface="Times New Roman" pitchFamily="18" charset="0"/>
              </a:rPr>
              <a:t>: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 Tin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</a:rPr>
              <a:t>học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11" name="Text Box 11">
            <a:extLst>
              <a:ext uri="{FF2B5EF4-FFF2-40B4-BE49-F238E27FC236}">
                <a16:creationId xmlns="" xmlns:a16="http://schemas.microsoft.com/office/drawing/2014/main" id="{0386854F-D27D-4679-A7D4-31342BAA59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055309"/>
            <a:ext cx="92071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28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 1: 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LÀM QUEN VỚI PHẦN MỀM HỌC VẼ (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1)</a:t>
            </a:r>
            <a:endParaRPr lang="en-US" sz="28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 Box 10">
            <a:extLst>
              <a:ext uri="{FF2B5EF4-FFF2-40B4-BE49-F238E27FC236}">
                <a16:creationId xmlns="" xmlns:a16="http://schemas.microsoft.com/office/drawing/2014/main" id="{81759B0C-4703-4478-847A-CE706C458D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3434" y="1"/>
            <a:ext cx="770342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05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11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2019</a:t>
            </a:r>
          </a:p>
        </p:txBody>
      </p:sp>
    </p:spTree>
    <p:extLst>
      <p:ext uri="{BB962C8B-B14F-4D97-AF65-F5344CB8AC3E}">
        <p14:creationId xmlns:p14="http://schemas.microsoft.com/office/powerpoint/2010/main" val="1940653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95287" y="2016890"/>
            <a:ext cx="670998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600" dirty="0">
                <a:solidFill>
                  <a:srgbClr val="CC00CC"/>
                </a:solidFill>
              </a:rPr>
              <a:t>A. HOẠT ĐỘNG CƠ BẢN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95287" y="2663221"/>
            <a:ext cx="5181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200" dirty="0">
                <a:solidFill>
                  <a:srgbClr val="0000FF"/>
                </a:solidFill>
              </a:rPr>
              <a:t>1) </a:t>
            </a:r>
            <a:r>
              <a:rPr lang="en-US" altLang="en-US" sz="3200" dirty="0" err="1">
                <a:solidFill>
                  <a:srgbClr val="0000FF"/>
                </a:solidFill>
              </a:rPr>
              <a:t>Giới</a:t>
            </a:r>
            <a:r>
              <a:rPr lang="en-US" altLang="en-US" sz="3200" dirty="0">
                <a:solidFill>
                  <a:srgbClr val="0000FF"/>
                </a:solidFill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</a:rPr>
              <a:t>thiệu</a:t>
            </a:r>
            <a:r>
              <a:rPr lang="en-US" altLang="en-US" sz="3200" dirty="0">
                <a:solidFill>
                  <a:srgbClr val="0000FF"/>
                </a:solidFill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</a:rPr>
              <a:t>phần</a:t>
            </a:r>
            <a:r>
              <a:rPr lang="en-US" altLang="en-US" sz="3200" dirty="0">
                <a:solidFill>
                  <a:srgbClr val="0000FF"/>
                </a:solidFill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</a:rPr>
              <a:t>mềm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dirty="0">
                <a:solidFill>
                  <a:srgbClr val="FF0000"/>
                </a:solidFill>
              </a:rPr>
              <a:t>Paint</a:t>
            </a:r>
          </a:p>
        </p:txBody>
      </p:sp>
      <p:sp>
        <p:nvSpPr>
          <p:cNvPr id="8" name="Text Box 11">
            <a:extLst>
              <a:ext uri="{FF2B5EF4-FFF2-40B4-BE49-F238E27FC236}">
                <a16:creationId xmlns="" xmlns:a16="http://schemas.microsoft.com/office/drawing/2014/main" id="{B0477B43-AE59-4CAC-B8FD-EDCEA06FBD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7256" y="527655"/>
            <a:ext cx="34144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2800" b="1" u="sng" dirty="0" err="1">
                <a:solidFill>
                  <a:srgbClr val="002060"/>
                </a:solidFill>
                <a:latin typeface="Times New Roman" pitchFamily="18" charset="0"/>
              </a:rPr>
              <a:t>Môn</a:t>
            </a:r>
            <a:r>
              <a:rPr lang="en-US" sz="2800" b="1" u="sng" dirty="0">
                <a:solidFill>
                  <a:srgbClr val="002060"/>
                </a:solidFill>
                <a:latin typeface="Times New Roman" pitchFamily="18" charset="0"/>
              </a:rPr>
              <a:t>: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 Tin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</a:rPr>
              <a:t>học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10" name="Text Box 11">
            <a:extLst>
              <a:ext uri="{FF2B5EF4-FFF2-40B4-BE49-F238E27FC236}">
                <a16:creationId xmlns="" xmlns:a16="http://schemas.microsoft.com/office/drawing/2014/main" id="{0386854F-D27D-4679-A7D4-31342BAA59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055309"/>
            <a:ext cx="92071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28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 1: 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LÀM QUEN VỚI PHẦN MỀM HỌC VẼ (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1)</a:t>
            </a:r>
            <a:endParaRPr lang="en-US" sz="28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 Box 10">
            <a:extLst>
              <a:ext uri="{FF2B5EF4-FFF2-40B4-BE49-F238E27FC236}">
                <a16:creationId xmlns="" xmlns:a16="http://schemas.microsoft.com/office/drawing/2014/main" id="{81759B0C-4703-4478-847A-CE706C458D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3434" y="1"/>
            <a:ext cx="770342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05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11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2019</a:t>
            </a:r>
          </a:p>
        </p:txBody>
      </p:sp>
    </p:spTree>
    <p:extLst>
      <p:ext uri="{BB962C8B-B14F-4D97-AF65-F5344CB8AC3E}">
        <p14:creationId xmlns:p14="http://schemas.microsoft.com/office/powerpoint/2010/main" val="1227138716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2368</TotalTime>
  <Words>1361</Words>
  <Application>Microsoft Office PowerPoint</Application>
  <PresentationFormat>On-screen Show (4:3)</PresentationFormat>
  <Paragraphs>196</Paragraphs>
  <Slides>29</Slides>
  <Notes>11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4. Mở bài vẽ</vt:lpstr>
      <vt:lpstr>Trò chơi: Bí Mật trong quả bóng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chi</dc:creator>
  <cp:lastModifiedBy>Huong</cp:lastModifiedBy>
  <cp:revision>144</cp:revision>
  <dcterms:created xsi:type="dcterms:W3CDTF">2017-11-25T12:02:35Z</dcterms:created>
  <dcterms:modified xsi:type="dcterms:W3CDTF">2019-12-03T02:11:49Z</dcterms:modified>
</cp:coreProperties>
</file>